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3" r:id="rId28"/>
    <p:sldId id="283" r:id="rId29"/>
    <p:sldId id="284" r:id="rId30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layfair Display Bold" panose="020B0604020202020204" charset="-18"/>
      <p:regular r:id="rId35"/>
    </p:embeddedFont>
    <p:embeddedFont>
      <p:font typeface="Playfair Display Bold Italics" panose="020B0604020202020204" charset="-18"/>
      <p:regular r:id="rId36"/>
    </p:embeddedFont>
    <p:embeddedFont>
      <p:font typeface="Playfair Display Italics" panose="020B0604020202020204" charset="-18"/>
      <p:regular r:id="rId37"/>
    </p:embeddedFont>
    <p:embeddedFont>
      <p:font typeface="Raleway" panose="020B0604020202020204" charset="-18"/>
      <p:regular r:id="rId38"/>
    </p:embeddedFont>
    <p:embeddedFont>
      <p:font typeface="Raleway Bold" panose="020B0604020202020204" charset="-18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a Slejko" initials="KS" lastIdx="1" clrIdx="0">
    <p:extLst>
      <p:ext uri="{19B8F6BF-5375-455C-9EA6-DF929625EA0E}">
        <p15:presenceInfo xmlns:p15="http://schemas.microsoft.com/office/powerpoint/2012/main" userId="S::kristina.slejko@epf.nova-uni.si::b98471fd-7622-40c2-b48b-5c9420848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3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3T15:06:39.98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.evs.gov.si/prijav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.evs.gov.si/prijava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080"/>
            <a:ext cx="18288000" cy="1170006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" y="-925483"/>
            <a:ext cx="18288000" cy="7068326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404649"/>
            <a:ext cx="13867590" cy="4622483"/>
            <a:chOff x="0" y="95250"/>
            <a:chExt cx="18490120" cy="6163311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18490120" cy="2742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19"/>
                </a:lnSpc>
              </a:pPr>
              <a:r>
                <a:rPr lang="en-US" sz="14000" dirty="0" err="1">
                  <a:solidFill>
                    <a:srgbClr val="FFFFFF"/>
                  </a:solidFill>
                  <a:latin typeface="Playfair Display Italics"/>
                </a:rPr>
                <a:t>Dobrodošli</a:t>
              </a:r>
              <a:endParaRPr lang="en-US" sz="14000" dirty="0">
                <a:solidFill>
                  <a:srgbClr val="FFFFFF"/>
                </a:solidFill>
                <a:latin typeface="Playfair Display Itali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050030"/>
              <a:ext cx="15353307" cy="220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800" spc="240" dirty="0" err="1">
                  <a:solidFill>
                    <a:srgbClr val="FFFFFF"/>
                  </a:solidFill>
                  <a:latin typeface="Raleway Bold"/>
                </a:rPr>
                <a:t>na</a:t>
              </a:r>
              <a:r>
                <a:rPr lang="en-US" sz="4800" spc="240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4800" spc="240" dirty="0" err="1">
                  <a:solidFill>
                    <a:srgbClr val="FFFFFF"/>
                  </a:solidFill>
                  <a:latin typeface="Raleway Bold"/>
                </a:rPr>
                <a:t>Fakulteti</a:t>
              </a:r>
              <a:r>
                <a:rPr lang="en-US" sz="4800" spc="240" dirty="0">
                  <a:solidFill>
                    <a:srgbClr val="FFFFFF"/>
                  </a:solidFill>
                  <a:latin typeface="Raleway Bold"/>
                </a:rPr>
                <a:t> za </a:t>
              </a:r>
              <a:r>
                <a:rPr lang="en-US" sz="4800" spc="240" dirty="0" err="1">
                  <a:solidFill>
                    <a:srgbClr val="FFFFFF"/>
                  </a:solidFill>
                  <a:latin typeface="Raleway Bold"/>
                </a:rPr>
                <a:t>slovenske</a:t>
              </a:r>
              <a:r>
                <a:rPr lang="en-US" sz="4800" spc="240" dirty="0">
                  <a:solidFill>
                    <a:srgbClr val="FFFFFF"/>
                  </a:solidFill>
                  <a:latin typeface="Raleway Bold"/>
                </a:rPr>
                <a:t> in </a:t>
              </a:r>
              <a:r>
                <a:rPr lang="en-US" sz="4800" spc="240" dirty="0" err="1">
                  <a:solidFill>
                    <a:srgbClr val="FFFFFF"/>
                  </a:solidFill>
                  <a:latin typeface="Raleway Bold"/>
                </a:rPr>
                <a:t>mednarodne</a:t>
              </a:r>
              <a:r>
                <a:rPr lang="en-US" sz="4800" spc="240" dirty="0">
                  <a:solidFill>
                    <a:srgbClr val="FFFFFF"/>
                  </a:solidFill>
                  <a:latin typeface="Raleway Bold"/>
                </a:rPr>
                <a:t> študije Nove </a:t>
              </a:r>
              <a:r>
                <a:rPr lang="en-US" sz="4800" spc="240" dirty="0" err="1">
                  <a:solidFill>
                    <a:srgbClr val="FFFFFF"/>
                  </a:solidFill>
                  <a:latin typeface="Raleway Bold"/>
                </a:rPr>
                <a:t>univerze</a:t>
              </a:r>
              <a:r>
                <a:rPr lang="en-US" sz="4800" spc="240" dirty="0">
                  <a:solidFill>
                    <a:srgbClr val="FFFFFF"/>
                  </a:solidFill>
                  <a:latin typeface="Raleway Bold"/>
                </a:rPr>
                <a:t>!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66290" y="6685965"/>
            <a:ext cx="16753058" cy="346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60"/>
              </a:lnSpc>
            </a:pPr>
            <a:r>
              <a:rPr lang="en-US" sz="12000" dirty="0" err="1">
                <a:solidFill>
                  <a:srgbClr val="050707"/>
                </a:solidFill>
                <a:latin typeface="Playfair Display Italics"/>
              </a:rPr>
              <a:t>Ko</a:t>
            </a:r>
            <a:r>
              <a:rPr lang="en-US" sz="12000" dirty="0">
                <a:solidFill>
                  <a:srgbClr val="050707"/>
                </a:solidFill>
                <a:latin typeface="Playfair Display Italics"/>
              </a:rPr>
              <a:t> </a:t>
            </a:r>
            <a:r>
              <a:rPr lang="sl-SI" sz="12000" dirty="0">
                <a:solidFill>
                  <a:srgbClr val="050707"/>
                </a:solidFill>
                <a:latin typeface="Playfair Display Italics"/>
              </a:rPr>
              <a:t>izbiraš </a:t>
            </a:r>
            <a:r>
              <a:rPr lang="en-US" sz="12000" dirty="0" err="1">
                <a:solidFill>
                  <a:srgbClr val="050707"/>
                </a:solidFill>
                <a:latin typeface="Playfair Display Italics"/>
              </a:rPr>
              <a:t>prihodnost</a:t>
            </a:r>
            <a:r>
              <a:rPr lang="en-US" sz="12000" dirty="0">
                <a:solidFill>
                  <a:srgbClr val="050707"/>
                </a:solidFill>
                <a:latin typeface="Playfair Display Italics"/>
              </a:rPr>
              <a:t>, </a:t>
            </a:r>
            <a:r>
              <a:rPr lang="en-US" sz="12000" dirty="0" err="1">
                <a:solidFill>
                  <a:srgbClr val="050707"/>
                </a:solidFill>
                <a:latin typeface="Playfair Display Italics"/>
              </a:rPr>
              <a:t>izberi</a:t>
            </a:r>
            <a:r>
              <a:rPr lang="en-US" sz="12000" dirty="0">
                <a:solidFill>
                  <a:srgbClr val="050707"/>
                </a:solidFill>
                <a:latin typeface="Playfair Display Italics"/>
              </a:rPr>
              <a:t> </a:t>
            </a:r>
            <a:r>
              <a:rPr lang="en-US" sz="12000" dirty="0" err="1">
                <a:solidFill>
                  <a:srgbClr val="050707"/>
                </a:solidFill>
                <a:latin typeface="Playfair Display Italics"/>
              </a:rPr>
              <a:t>slovensko</a:t>
            </a:r>
            <a:r>
              <a:rPr lang="en-US" sz="12000" dirty="0">
                <a:solidFill>
                  <a:srgbClr val="050707"/>
                </a:solidFill>
                <a:latin typeface="Playfair Display Italics"/>
              </a:rPr>
              <a:t>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73232" y="333211"/>
            <a:ext cx="4846116" cy="4846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43939" y="765981"/>
            <a:ext cx="15043855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 err="1">
                <a:latin typeface="Playfair Display Italics"/>
              </a:rPr>
              <a:t>Vpisni</a:t>
            </a:r>
            <a:r>
              <a:rPr lang="en-US" sz="7600" spc="76" dirty="0">
                <a:latin typeface="Playfair Display Italics"/>
              </a:rPr>
              <a:t> </a:t>
            </a:r>
            <a:r>
              <a:rPr lang="en-US" sz="7600" spc="76" dirty="0" err="1">
                <a:latin typeface="Playfair Display Italics"/>
              </a:rPr>
              <a:t>pogoji</a:t>
            </a:r>
            <a:endParaRPr lang="en-US" sz="7600" spc="76" dirty="0">
              <a:latin typeface="Playfair Display Itali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700" y="2836186"/>
            <a:ext cx="16230600" cy="6015716"/>
            <a:chOff x="0" y="-76200"/>
            <a:chExt cx="21640800" cy="8020954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21640800" cy="1675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9"/>
                </a:lnSpc>
              </a:pP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V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prvi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letnik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magistrskega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študijskega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programa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Slovenski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študiji</a:t>
              </a:r>
              <a:r>
                <a:rPr lang="sl-SI" sz="3499" spc="209" dirty="0">
                  <a:solidFill>
                    <a:srgbClr val="003767"/>
                  </a:solidFill>
                  <a:latin typeface="Raleway Bold"/>
                </a:rPr>
                <a:t> II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se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lahko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vpiše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,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kdor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je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končal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89224"/>
              <a:ext cx="21640800" cy="6155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humanistične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usmeritve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drugih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strokovnih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podr</a:t>
              </a:r>
              <a:r>
                <a:rPr lang="sl-SI" sz="2400" spc="24" dirty="0" err="1">
                  <a:solidFill>
                    <a:srgbClr val="050707"/>
                  </a:solidFill>
                  <a:latin typeface="Raleway"/>
                </a:rPr>
                <a:t>oč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dru</a:t>
              </a:r>
              <a:r>
                <a:rPr lang="sl-SI" sz="2400" spc="24" dirty="0" err="1">
                  <a:solidFill>
                    <a:srgbClr val="050707"/>
                  </a:solidFill>
                  <a:latin typeface="Raleway"/>
                </a:rPr>
                <a:t>žb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oslovnih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, humanističnih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poslovnih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upravnih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dosegel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najmanj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180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to</a:t>
              </a:r>
              <a:r>
                <a:rPr lang="sl-SI" sz="2400" spc="24" dirty="0" err="1">
                  <a:solidFill>
                    <a:srgbClr val="050707"/>
                  </a:solidFill>
                  <a:latin typeface="Raleway"/>
                </a:rPr>
                <a:t>čk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ECTS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opravil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št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obsegu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16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to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k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ECTS.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Kandidati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lahko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opravijo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med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ali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opravljanjem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izpitov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vpisom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magistrski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sicer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individualnem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programu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ga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potrdi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komisija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drugih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strokovnih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podro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dosegel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najmanj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180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to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k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ECTS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opravil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obsegu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24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to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k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ECTS.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kandidati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lahko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opravijo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med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ali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opravljanjem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izpitov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vpisom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magistrski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sicer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individualnem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programu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ga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potrdi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komisija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;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43939" y="765981"/>
            <a:ext cx="15043855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 err="1">
                <a:latin typeface="Playfair Display Italics"/>
              </a:rPr>
              <a:t>Vpisni</a:t>
            </a:r>
            <a:r>
              <a:rPr lang="en-US" sz="7600" spc="76" dirty="0">
                <a:latin typeface="Playfair Display Italics"/>
              </a:rPr>
              <a:t> </a:t>
            </a:r>
            <a:r>
              <a:rPr lang="en-US" sz="7600" spc="76" dirty="0" err="1">
                <a:latin typeface="Playfair Display Italics"/>
              </a:rPr>
              <a:t>pogoji</a:t>
            </a:r>
            <a:endParaRPr lang="en-US" sz="7600" spc="76" dirty="0">
              <a:latin typeface="Playfair Display Itali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700" y="3088771"/>
            <a:ext cx="16230600" cy="6054189"/>
            <a:chOff x="0" y="-76200"/>
            <a:chExt cx="21640800" cy="8072252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21640800" cy="1608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9"/>
                </a:lnSpc>
              </a:pP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V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prvi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letnik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magistrskega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študijskega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programa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Slovenski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študiji</a:t>
              </a:r>
              <a:r>
                <a:rPr lang="sl-SI" sz="3499" spc="209" dirty="0">
                  <a:solidFill>
                    <a:srgbClr val="003767"/>
                  </a:solidFill>
                  <a:latin typeface="Raleway Bold"/>
                </a:rPr>
                <a:t> II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se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lahko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vpiše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,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kdor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je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končal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89224"/>
              <a:ext cx="21640800" cy="6206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za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pridobitev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visoke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strokovne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izobrazbe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drugih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strokovnih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podro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sprejet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med 1. 1. 1994 in 11. 6. 2004,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opravil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obsegu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16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to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k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ECTS.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lahko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kandidati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opravijo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med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ali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opravljanjem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izpitov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vpisom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magistrski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sicer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individualnem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programu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ga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potrdi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komisija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za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pridobitev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univerzitetne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izobrazbe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sprejet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1. 1. 1994,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drugih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strokovnih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podro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opravil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obsegu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24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to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k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ECTS.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kandidati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lahko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opravijo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med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prvi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ali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opravljanjem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izpitov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vpisom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magistrski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sicer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individualnem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programu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ga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potrdi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komisija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</a:t>
              </a:r>
            </a:p>
            <a:p>
              <a:pPr>
                <a:lnSpc>
                  <a:spcPts val="3600"/>
                </a:lnSpc>
              </a:pPr>
              <a:endParaRPr lang="en-US" sz="2400" spc="24" dirty="0">
                <a:solidFill>
                  <a:srgbClr val="050707"/>
                </a:solidFill>
                <a:latin typeface="Raleway"/>
              </a:endParaRPr>
            </a:p>
            <a:p>
              <a:pPr>
                <a:lnSpc>
                  <a:spcPts val="390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Pogoje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za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vpis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izpolnjuje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tudi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,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kdor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je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končal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enakovredno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izobraževanje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v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tujini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3400" y="5219700"/>
            <a:ext cx="13934661" cy="2857500"/>
            <a:chOff x="3584712" y="152400"/>
            <a:chExt cx="24406087" cy="3810000"/>
          </a:xfrm>
        </p:grpSpPr>
        <p:sp>
          <p:nvSpPr>
            <p:cNvPr id="3" name="AutoShape 3"/>
            <p:cNvSpPr/>
            <p:nvPr/>
          </p:nvSpPr>
          <p:spPr>
            <a:xfrm>
              <a:off x="3584712" y="152400"/>
              <a:ext cx="24406087" cy="3810000"/>
            </a:xfrm>
            <a:prstGeom prst="rect">
              <a:avLst/>
            </a:prstGeom>
            <a:solidFill>
              <a:srgbClr val="0037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978399" y="1179195"/>
              <a:ext cx="21894800" cy="1436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800" spc="28" dirty="0">
                  <a:solidFill>
                    <a:srgbClr val="FFFFFF"/>
                  </a:solidFill>
                  <a:latin typeface="Raleway Bold"/>
                </a:rPr>
                <a:t>PREDMETNIK </a:t>
              </a:r>
            </a:p>
            <a:p>
              <a:pPr algn="ctr">
                <a:lnSpc>
                  <a:spcPts val="4200"/>
                </a:lnSpc>
              </a:pPr>
              <a:r>
                <a:rPr lang="en-US" sz="2799" spc="27" dirty="0">
                  <a:solidFill>
                    <a:srgbClr val="FFFFFF"/>
                  </a:solidFill>
                  <a:latin typeface="Raleway Bold"/>
                </a:rPr>
                <a:t>SLOVENSKI ŠTUDIJI</a:t>
              </a:r>
              <a:r>
                <a:rPr lang="sl-SI" sz="2799" spc="27" dirty="0">
                  <a:solidFill>
                    <a:srgbClr val="FFFFFF"/>
                  </a:solidFill>
                  <a:latin typeface="Raleway Bold"/>
                </a:rPr>
                <a:t> II, </a:t>
              </a:r>
              <a:r>
                <a:rPr lang="en-US" sz="2799" spc="27" dirty="0">
                  <a:solidFill>
                    <a:srgbClr val="FFFFFF"/>
                  </a:solidFill>
                  <a:latin typeface="Raleway Bold"/>
                </a:rPr>
                <a:t>2. </a:t>
              </a:r>
              <a:r>
                <a:rPr lang="sl-SI" sz="2799" spc="27" dirty="0">
                  <a:solidFill>
                    <a:srgbClr val="FFFFFF"/>
                  </a:solidFill>
                  <a:latin typeface="Raleway Bold"/>
                </a:rPr>
                <a:t>stopnja</a:t>
              </a:r>
              <a:endParaRPr lang="en-US" sz="2799" spc="27" dirty="0">
                <a:solidFill>
                  <a:srgbClr val="FFFFFF"/>
                </a:solidFill>
                <a:latin typeface="Raleway Bold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325100" y="2705100"/>
            <a:ext cx="7962900" cy="7581900"/>
          </a:xfrm>
          <a:prstGeom prst="rect">
            <a:avLst/>
          </a:prstGeom>
          <a:solidFill>
            <a:srgbClr val="003767">
              <a:alpha val="19607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025843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>
                <a:solidFill>
                  <a:srgbClr val="050707"/>
                </a:solidFill>
                <a:latin typeface="Playfair Display Bold Italics"/>
              </a:rPr>
              <a:t>1. letnik </a:t>
            </a:r>
            <a:r>
              <a:rPr lang="en-US" sz="7600" spc="76">
                <a:solidFill>
                  <a:srgbClr val="050707"/>
                </a:solidFill>
                <a:latin typeface="Playfair Display Bold"/>
              </a:rPr>
              <a:t>(60 KT)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852737"/>
            <a:ext cx="8267700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Kultura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ekonomija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- marketing,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turizem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800" spc="28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800" spc="28" dirty="0">
                <a:solidFill>
                  <a:srgbClr val="050707"/>
                </a:solidFill>
                <a:latin typeface="Raleway"/>
              </a:rPr>
              <a:t>)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Razvoj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promocija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kulturne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dediščine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Slovenije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Slovenci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Evropa</a:t>
            </a: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samoodločba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umetnost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jezik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književnost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1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2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969" y="3390900"/>
            <a:ext cx="8703031" cy="58011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426408" cy="7581900"/>
          </a:xfrm>
          <a:prstGeom prst="rect">
            <a:avLst/>
          </a:prstGeom>
          <a:solidFill>
            <a:srgbClr val="003767"/>
          </a:solidFill>
        </p:spPr>
      </p:sp>
      <p:sp>
        <p:nvSpPr>
          <p:cNvPr id="3" name="TextBox 3"/>
          <p:cNvSpPr txBox="1"/>
          <p:nvPr/>
        </p:nvSpPr>
        <p:spPr>
          <a:xfrm>
            <a:off x="10134600" y="3009900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2. </a:t>
            </a:r>
            <a:r>
              <a:rPr lang="en-US" sz="7600" spc="76" dirty="0" err="1">
                <a:solidFill>
                  <a:srgbClr val="050707"/>
                </a:solidFill>
                <a:latin typeface="Playfair Display Bold Italics"/>
              </a:rPr>
              <a:t>letnik</a:t>
            </a: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 </a:t>
            </a:r>
            <a:r>
              <a:rPr lang="en-US" sz="7600" spc="76" dirty="0">
                <a:solidFill>
                  <a:srgbClr val="050707"/>
                </a:solidFill>
                <a:latin typeface="Playfair Display Bold"/>
              </a:rPr>
              <a:t>(60 KT)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82199" y="4686300"/>
            <a:ext cx="8108155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1140" lvl="1" algn="just">
              <a:lnSpc>
                <a:spcPts val="4199"/>
              </a:lnSpc>
            </a:pPr>
            <a:endParaRPr lang="sl-SI" sz="2800" spc="28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Digitalna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humanistika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800" spc="28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800" spc="28" dirty="0">
                <a:solidFill>
                  <a:srgbClr val="050707"/>
                </a:solidFill>
                <a:latin typeface="Raleway"/>
              </a:rPr>
              <a:t>)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Ustvarjalne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kulturne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industrije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Slovenije</a:t>
            </a: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Metodologija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znanstvenega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raziskovanja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humanistiki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Trajnostni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razvoj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narava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Slovenije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8KT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3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Izdelava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zagovor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magistrskega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dela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24KT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</a:p>
          <a:p>
            <a:pPr marL="231140" lvl="1" algn="just">
              <a:lnSpc>
                <a:spcPts val="4200"/>
              </a:lnSpc>
            </a:pPr>
            <a:endParaRPr lang="sl-SI" sz="2799" spc="27" dirty="0">
              <a:solidFill>
                <a:srgbClr val="050707"/>
              </a:solidFill>
              <a:latin typeface="Raleway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2593"/>
            <a:ext cx="9372601" cy="6438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871752" y="2781300"/>
            <a:ext cx="7429500" cy="7505700"/>
          </a:xfrm>
          <a:prstGeom prst="rect">
            <a:avLst/>
          </a:prstGeom>
          <a:solidFill>
            <a:srgbClr val="003767">
              <a:alpha val="19607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025843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>
                <a:solidFill>
                  <a:srgbClr val="050707"/>
                </a:solidFill>
                <a:latin typeface="Playfair Display Bold Italics"/>
              </a:rPr>
              <a:t>Izbirni predmeti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81300"/>
            <a:ext cx="8452214" cy="592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Vsakdanje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praznično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življenje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Sloveniji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–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Kulturna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dediščina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sodobnost</a:t>
            </a:r>
            <a:r>
              <a:rPr lang="sl-SI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800" spc="28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800" spc="28" dirty="0">
                <a:solidFill>
                  <a:srgbClr val="050707"/>
                </a:solidFill>
                <a:latin typeface="Raleway"/>
              </a:rPr>
              <a:t>)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Novi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mediji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voditelji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diplomati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Ustvarjalno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pisanje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6KT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kultura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verovanja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skozi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ljudsko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pripovedništvo</a:t>
            </a: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(6KT)</a:t>
            </a: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sv-SE" sz="2799" b="1" spc="27" dirty="0">
                <a:solidFill>
                  <a:srgbClr val="050707"/>
                </a:solidFill>
                <a:latin typeface="Raleway"/>
              </a:rPr>
              <a:t>Slovenska mesta in kulturni spomin</a:t>
            </a: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(6KT)</a:t>
            </a: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Humanistične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korespondence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II</a:t>
            </a: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(6KT)</a:t>
            </a: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Manjšine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diaspora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kot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potencial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za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matično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državo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: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razvojni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koncepti</a:t>
            </a: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(6KT)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56" y="4000500"/>
            <a:ext cx="800214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086100"/>
            <a:ext cx="18288000" cy="5257800"/>
            <a:chOff x="0" y="305114"/>
            <a:chExt cx="26915534" cy="7017622"/>
          </a:xfrm>
        </p:grpSpPr>
        <p:sp>
          <p:nvSpPr>
            <p:cNvPr id="3" name="AutoShape 3"/>
            <p:cNvSpPr/>
            <p:nvPr/>
          </p:nvSpPr>
          <p:spPr>
            <a:xfrm>
              <a:off x="0" y="305114"/>
              <a:ext cx="26915534" cy="7017622"/>
            </a:xfrm>
            <a:prstGeom prst="rect">
              <a:avLst/>
            </a:prstGeom>
            <a:solidFill>
              <a:srgbClr val="003767">
                <a:alpha val="7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435331" y="2051553"/>
              <a:ext cx="19564354" cy="22935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5600" spc="56" dirty="0" err="1">
                  <a:solidFill>
                    <a:srgbClr val="FFFFFF"/>
                  </a:solidFill>
                  <a:latin typeface="Playfair Display Italics"/>
                </a:rPr>
                <a:t>Podiplomski</a:t>
              </a:r>
              <a:r>
                <a:rPr lang="en-US" sz="5600" spc="56" dirty="0">
                  <a:solidFill>
                    <a:srgbClr val="FFFFFF"/>
                  </a:solidFill>
                  <a:latin typeface="Playfair Display Italics"/>
                </a:rPr>
                <a:t> </a:t>
              </a:r>
              <a:r>
                <a:rPr lang="sl-SI" sz="5600" spc="56" dirty="0">
                  <a:solidFill>
                    <a:srgbClr val="FFFFFF"/>
                  </a:solidFill>
                  <a:latin typeface="Playfair Display Italics"/>
                </a:rPr>
                <a:t>doktorski</a:t>
              </a:r>
              <a:r>
                <a:rPr lang="en-US" sz="5600" spc="56" dirty="0">
                  <a:solidFill>
                    <a:srgbClr val="FFFFFF"/>
                  </a:solidFill>
                  <a:latin typeface="Playfair Display Italics"/>
                </a:rPr>
                <a:t> </a:t>
              </a:r>
              <a:r>
                <a:rPr lang="en-US" sz="5600" spc="56" dirty="0" err="1">
                  <a:solidFill>
                    <a:srgbClr val="FFFFFF"/>
                  </a:solidFill>
                  <a:latin typeface="Playfair Display Italics"/>
                </a:rPr>
                <a:t>študijski</a:t>
              </a:r>
              <a:r>
                <a:rPr lang="en-US" sz="5600" spc="56" dirty="0">
                  <a:solidFill>
                    <a:srgbClr val="FFFFFF"/>
                  </a:solidFill>
                  <a:latin typeface="Playfair Display Italics"/>
                </a:rPr>
                <a:t> program</a:t>
              </a:r>
              <a:endParaRPr lang="sl-SI" sz="5600" spc="56" dirty="0">
                <a:solidFill>
                  <a:srgbClr val="FFFFFF"/>
                </a:solidFill>
                <a:latin typeface="Playfair Display Italics"/>
              </a:endParaRPr>
            </a:p>
            <a:p>
              <a:pPr algn="ctr">
                <a:lnSpc>
                  <a:spcPts val="6720"/>
                </a:lnSpc>
              </a:pPr>
              <a:endParaRPr lang="en-US" sz="5600" spc="56" dirty="0">
                <a:solidFill>
                  <a:srgbClr val="FFFFFF"/>
                </a:solidFill>
                <a:latin typeface="Playfair Display Itali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177476" y="3966482"/>
              <a:ext cx="14383106" cy="1380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78"/>
                </a:lnSpc>
              </a:pPr>
              <a:r>
                <a:rPr lang="sl-SI" sz="6199" spc="371" dirty="0">
                  <a:solidFill>
                    <a:srgbClr val="FFFFFF"/>
                  </a:solidFill>
                  <a:latin typeface="Raleway Bold"/>
                </a:rPr>
                <a:t>SLOVENSKI ŠTUDIJI III</a:t>
              </a:r>
              <a:endParaRPr lang="en-US" sz="6199" spc="371" dirty="0">
                <a:solidFill>
                  <a:srgbClr val="FFFFFF"/>
                </a:solidFill>
                <a:latin typeface="Raleway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09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21096" y="3586602"/>
            <a:ext cx="4787626" cy="1598354"/>
            <a:chOff x="0" y="0"/>
            <a:chExt cx="8760848" cy="2131138"/>
          </a:xfrm>
        </p:grpSpPr>
        <p:sp>
          <p:nvSpPr>
            <p:cNvPr id="3" name="TextBox 3"/>
            <p:cNvSpPr txBox="1"/>
            <p:nvPr/>
          </p:nvSpPr>
          <p:spPr>
            <a:xfrm>
              <a:off x="0" y="1552442"/>
              <a:ext cx="876084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050707"/>
                  </a:solidFill>
                  <a:latin typeface="Raleway"/>
                </a:rPr>
                <a:t>Naziv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760848" cy="140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DOKTOR ZNANOSTI</a:t>
              </a:r>
            </a:p>
            <a:p>
              <a:pPr>
                <a:lnSpc>
                  <a:spcPts val="4079"/>
                </a:lnSpc>
              </a:pPr>
              <a:r>
                <a:rPr lang="en-US" sz="3399" spc="237" dirty="0">
                  <a:solidFill>
                    <a:srgbClr val="050707"/>
                  </a:solidFill>
                  <a:latin typeface="Raleway Bold"/>
                </a:rPr>
                <a:t>DR.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3613459" y="3616821"/>
            <a:ext cx="781050" cy="1568136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6" name="Group 6"/>
          <p:cNvGrpSpPr/>
          <p:nvPr/>
        </p:nvGrpSpPr>
        <p:grpSpPr>
          <a:xfrm>
            <a:off x="4735573" y="7002742"/>
            <a:ext cx="4408426" cy="1150978"/>
            <a:chOff x="0" y="-19051"/>
            <a:chExt cx="8760848" cy="2150190"/>
          </a:xfrm>
        </p:grpSpPr>
        <p:sp>
          <p:nvSpPr>
            <p:cNvPr id="7" name="TextBox 7"/>
            <p:cNvSpPr txBox="1"/>
            <p:nvPr/>
          </p:nvSpPr>
          <p:spPr>
            <a:xfrm>
              <a:off x="0" y="1552442"/>
              <a:ext cx="876084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Obseg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točk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1"/>
              <a:ext cx="8760848" cy="66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180 KT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3596894" y="6779055"/>
            <a:ext cx="781050" cy="1598354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10" name="Group 10"/>
          <p:cNvGrpSpPr/>
          <p:nvPr/>
        </p:nvGrpSpPr>
        <p:grpSpPr>
          <a:xfrm>
            <a:off x="12268200" y="3807148"/>
            <a:ext cx="3455926" cy="1049151"/>
            <a:chOff x="0" y="-19051"/>
            <a:chExt cx="8760848" cy="215019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552442"/>
              <a:ext cx="876084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Trajanje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študija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1"/>
              <a:ext cx="8760848" cy="664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3 LETA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1012142" y="3647511"/>
            <a:ext cx="781050" cy="1537446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14" name="Group 14"/>
          <p:cNvGrpSpPr/>
          <p:nvPr/>
        </p:nvGrpSpPr>
        <p:grpSpPr>
          <a:xfrm>
            <a:off x="11963400" y="6737125"/>
            <a:ext cx="5360926" cy="1640285"/>
            <a:chOff x="0" y="-19051"/>
            <a:chExt cx="7147901" cy="218704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552442"/>
              <a:ext cx="7147901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Lokacija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in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način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izvajanja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študija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1"/>
              <a:ext cx="6030301" cy="1400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LJUBLJANA</a:t>
              </a:r>
            </a:p>
            <a:p>
              <a:pPr>
                <a:lnSpc>
                  <a:spcPts val="4079"/>
                </a:lnSpc>
              </a:pPr>
              <a:r>
                <a:rPr lang="en-US" sz="3399" spc="237" dirty="0">
                  <a:solidFill>
                    <a:srgbClr val="050707"/>
                  </a:solidFill>
                  <a:latin typeface="Raleway Bold"/>
                </a:rPr>
                <a:t>IZREDNI ŠTUDIJ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11049000" y="6779054"/>
            <a:ext cx="781050" cy="1598355"/>
          </a:xfrm>
          <a:prstGeom prst="rect">
            <a:avLst/>
          </a:prstGeom>
          <a:solidFill>
            <a:srgbClr val="003767"/>
          </a:solidFill>
        </p:spPr>
      </p:sp>
      <p:sp>
        <p:nvSpPr>
          <p:cNvPr id="20" name="TextBox 20"/>
          <p:cNvSpPr txBox="1"/>
          <p:nvPr/>
        </p:nvSpPr>
        <p:spPr>
          <a:xfrm>
            <a:off x="4003984" y="769199"/>
            <a:ext cx="10280030" cy="102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spc="372" dirty="0" err="1">
                <a:latin typeface="Playfair Display Italics"/>
              </a:rPr>
              <a:t>Informacije</a:t>
            </a:r>
            <a:r>
              <a:rPr lang="en-US" sz="6200" spc="372" dirty="0">
                <a:latin typeface="Playfair Display Italics"/>
              </a:rPr>
              <a:t> o </a:t>
            </a:r>
            <a:r>
              <a:rPr lang="en-US" sz="6200" spc="372" dirty="0" err="1">
                <a:latin typeface="Playfair Display Italics"/>
              </a:rPr>
              <a:t>študiju</a:t>
            </a:r>
            <a:endParaRPr lang="en-US" sz="6200" spc="372" dirty="0">
              <a:latin typeface="Playfair Display Itali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43939" y="765981"/>
            <a:ext cx="15043855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 err="1">
                <a:latin typeface="Playfair Display Italics"/>
              </a:rPr>
              <a:t>Vpisni</a:t>
            </a:r>
            <a:r>
              <a:rPr lang="en-US" sz="7600" spc="76" dirty="0">
                <a:latin typeface="Playfair Display Italics"/>
              </a:rPr>
              <a:t> </a:t>
            </a:r>
            <a:r>
              <a:rPr lang="en-US" sz="7600" spc="76" dirty="0" err="1">
                <a:latin typeface="Playfair Display Italics"/>
              </a:rPr>
              <a:t>pogoji</a:t>
            </a:r>
            <a:endParaRPr lang="en-US" sz="7600" spc="76" dirty="0">
              <a:latin typeface="Playfair Display Itali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700" y="2686050"/>
            <a:ext cx="16230600" cy="4669194"/>
            <a:chOff x="0" y="-76200"/>
            <a:chExt cx="21640800" cy="6225592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21640800" cy="1608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9"/>
                </a:lnSpc>
              </a:pP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V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prvi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letnik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doktorskega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študijskega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programa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Slovenski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študiji</a:t>
              </a:r>
              <a:r>
                <a:rPr lang="sl-SI" sz="3499" spc="209" dirty="0">
                  <a:solidFill>
                    <a:srgbClr val="003767"/>
                  </a:solidFill>
                  <a:latin typeface="Raleway Bold"/>
                </a:rPr>
                <a:t> III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se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lahko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vpiše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,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kdor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 je </a:t>
              </a:r>
              <a:r>
                <a:rPr lang="en-US" sz="3499" spc="209" dirty="0" err="1">
                  <a:solidFill>
                    <a:srgbClr val="003767"/>
                  </a:solidFill>
                  <a:latin typeface="Raleway Bold"/>
                </a:rPr>
                <a:t>končal</a:t>
              </a:r>
              <a:r>
                <a:rPr lang="en-US" sz="3499" spc="209" dirty="0">
                  <a:solidFill>
                    <a:srgbClr val="003767"/>
                  </a:solidFill>
                  <a:latin typeface="Raleway Bold"/>
                </a:rPr>
                <a:t>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89224"/>
              <a:ext cx="21640800" cy="4360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II.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stopnje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etrtega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odstavka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36.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lena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Zakona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o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visokem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olstvu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,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e je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ovrednoten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s 300 KT;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tiriletni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univerzitetni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dodiplomski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sprejet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11.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junijem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2004;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za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pridobitev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specializacije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visoko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olski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strokovni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izobrazbi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sprejet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pred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11.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junijem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2004,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e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opravi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e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dodatne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sl-SI" sz="2400" spc="24" dirty="0">
                  <a:solidFill>
                    <a:srgbClr val="050707"/>
                  </a:solidFill>
                  <a:latin typeface="Raleway"/>
                </a:rPr>
                <a:t>š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tudijske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obveznosti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obsegu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od 30 do 60 KT.</a:t>
              </a:r>
            </a:p>
            <a:p>
              <a:pPr>
                <a:lnSpc>
                  <a:spcPts val="3599"/>
                </a:lnSpc>
              </a:pPr>
              <a:endParaRPr lang="en-US" sz="2400" spc="24" dirty="0">
                <a:solidFill>
                  <a:srgbClr val="050707"/>
                </a:solidFill>
                <a:latin typeface="Raleway"/>
              </a:endParaRPr>
            </a:p>
            <a:p>
              <a:pPr>
                <a:lnSpc>
                  <a:spcPts val="3899"/>
                </a:lnSpc>
              </a:pP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Pogoje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za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vpis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izpolnjuje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tudi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,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kdor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je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končal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enakovredno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izobraževanje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 v </a:t>
              </a:r>
              <a:r>
                <a:rPr lang="en-US" sz="2599" spc="25" dirty="0" err="1">
                  <a:solidFill>
                    <a:srgbClr val="050707"/>
                  </a:solidFill>
                  <a:latin typeface="Raleway Bold"/>
                </a:rPr>
                <a:t>tujini</a:t>
              </a:r>
              <a:r>
                <a:rPr lang="en-US" sz="2599" spc="25" dirty="0">
                  <a:solidFill>
                    <a:srgbClr val="050707"/>
                  </a:solidFill>
                  <a:latin typeface="Raleway Bold"/>
                </a:rPr>
                <a:t>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8039100"/>
            <a:ext cx="16230600" cy="1604931"/>
            <a:chOff x="0" y="0"/>
            <a:chExt cx="21640800" cy="2139907"/>
          </a:xfrm>
        </p:grpSpPr>
        <p:sp>
          <p:nvSpPr>
            <p:cNvPr id="8" name="TextBox 8"/>
            <p:cNvSpPr txBox="1"/>
            <p:nvPr/>
          </p:nvSpPr>
          <p:spPr>
            <a:xfrm>
              <a:off x="0" y="-85725"/>
              <a:ext cx="21640800" cy="792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3500" spc="210" dirty="0" err="1">
                  <a:solidFill>
                    <a:srgbClr val="003767"/>
                  </a:solidFill>
                  <a:latin typeface="Raleway Bold"/>
                </a:rPr>
                <a:t>Vpisni</a:t>
              </a:r>
              <a:r>
                <a:rPr lang="en-US" sz="3500" spc="210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500" spc="210" dirty="0" err="1">
                  <a:solidFill>
                    <a:srgbClr val="003767"/>
                  </a:solidFill>
                  <a:latin typeface="Raleway Bold"/>
                </a:rPr>
                <a:t>pogoji</a:t>
              </a:r>
              <a:r>
                <a:rPr lang="en-US" sz="3500" spc="210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500" spc="210" dirty="0" err="1">
                  <a:solidFill>
                    <a:srgbClr val="003767"/>
                  </a:solidFill>
                  <a:latin typeface="Raleway Bold"/>
                </a:rPr>
                <a:t>po</a:t>
              </a:r>
              <a:r>
                <a:rPr lang="en-US" sz="3500" spc="210" dirty="0">
                  <a:solidFill>
                    <a:srgbClr val="003767"/>
                  </a:solidFill>
                  <a:latin typeface="Raleway Bold"/>
                </a:rPr>
                <a:t> </a:t>
              </a:r>
              <a:r>
                <a:rPr lang="en-US" sz="3500" spc="210" dirty="0" err="1">
                  <a:solidFill>
                    <a:srgbClr val="003767"/>
                  </a:solidFill>
                  <a:latin typeface="Raleway Bold"/>
                </a:rPr>
                <a:t>merilih</a:t>
              </a:r>
              <a:r>
                <a:rPr lang="en-US" sz="3500" spc="210" dirty="0">
                  <a:solidFill>
                    <a:srgbClr val="003767"/>
                  </a:solidFill>
                  <a:latin typeface="Raleway Bold"/>
                </a:rPr>
                <a:t> za </a:t>
              </a:r>
              <a:r>
                <a:rPr lang="en-US" sz="3500" spc="210" dirty="0" err="1">
                  <a:solidFill>
                    <a:srgbClr val="003767"/>
                  </a:solidFill>
                  <a:latin typeface="Raleway Bold"/>
                </a:rPr>
                <a:t>prehode</a:t>
              </a:r>
              <a:r>
                <a:rPr lang="en-US" sz="3500" spc="210" dirty="0">
                  <a:solidFill>
                    <a:srgbClr val="003767"/>
                  </a:solidFill>
                  <a:latin typeface="Raleway Bold"/>
                </a:rPr>
                <a:t>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63882"/>
              <a:ext cx="21640800" cy="117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Fakulteta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omogoča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nadaljevanje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študija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in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vpis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v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študijski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program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tudi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po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merilih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za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prehode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. </a:t>
              </a:r>
            </a:p>
            <a:p>
              <a:pPr>
                <a:lnSpc>
                  <a:spcPts val="3600"/>
                </a:lnSpc>
              </a:pP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Več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informacij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spc="24" dirty="0" err="1">
                  <a:solidFill>
                    <a:srgbClr val="050707"/>
                  </a:solidFill>
                  <a:latin typeface="Raleway"/>
                </a:rPr>
                <a:t>na</a:t>
              </a:r>
              <a:r>
                <a:rPr lang="en-US" sz="2400" spc="24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400" u="sng" spc="24" dirty="0">
                  <a:solidFill>
                    <a:srgbClr val="050707"/>
                  </a:solidFill>
                  <a:latin typeface="Raleway Bold"/>
                </a:rPr>
                <a:t>www.fsms.nova-</a:t>
              </a:r>
              <a:r>
                <a:rPr lang="en-US" sz="2400" u="sng" spc="24" dirty="0">
                  <a:solidFill>
                    <a:srgbClr val="000000"/>
                  </a:solidFill>
                  <a:latin typeface="Raleway Bold"/>
                </a:rPr>
                <a:t>uni.si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19800" y="6134100"/>
            <a:ext cx="12264887" cy="2857500"/>
            <a:chOff x="6959600" y="-355600"/>
            <a:chExt cx="21026783" cy="3810000"/>
          </a:xfrm>
        </p:grpSpPr>
        <p:sp>
          <p:nvSpPr>
            <p:cNvPr id="3" name="AutoShape 3"/>
            <p:cNvSpPr/>
            <p:nvPr/>
          </p:nvSpPr>
          <p:spPr>
            <a:xfrm>
              <a:off x="6959600" y="-355600"/>
              <a:ext cx="21026783" cy="3810000"/>
            </a:xfrm>
            <a:prstGeom prst="rect">
              <a:avLst/>
            </a:prstGeom>
            <a:solidFill>
              <a:srgbClr val="0037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576966" y="660400"/>
              <a:ext cx="10753446" cy="1436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800" spc="28" dirty="0">
                  <a:solidFill>
                    <a:srgbClr val="FFFFFF"/>
                  </a:solidFill>
                  <a:latin typeface="Raleway Bold"/>
                </a:rPr>
                <a:t>PREDMETNIK </a:t>
              </a:r>
            </a:p>
            <a:p>
              <a:pPr algn="ctr">
                <a:lnSpc>
                  <a:spcPts val="4200"/>
                </a:lnSpc>
              </a:pPr>
              <a:r>
                <a:rPr lang="en-US" sz="2799" spc="27" dirty="0">
                  <a:solidFill>
                    <a:srgbClr val="FFFFFF"/>
                  </a:solidFill>
                  <a:latin typeface="Raleway Bold"/>
                </a:rPr>
                <a:t>SLOVENSKI ŠTUDIJI </a:t>
              </a:r>
              <a:r>
                <a:rPr lang="sl-SI" sz="2799" spc="27" dirty="0">
                  <a:solidFill>
                    <a:srgbClr val="FFFFFF"/>
                  </a:solidFill>
                  <a:latin typeface="Raleway Bold"/>
                </a:rPr>
                <a:t>III, </a:t>
              </a:r>
              <a:r>
                <a:rPr lang="en-US" sz="2799" spc="27" dirty="0">
                  <a:solidFill>
                    <a:srgbClr val="FFFFFF"/>
                  </a:solidFill>
                  <a:latin typeface="Raleway Bold"/>
                </a:rPr>
                <a:t>3. </a:t>
              </a:r>
              <a:r>
                <a:rPr lang="sl-SI" sz="2799" spc="27" dirty="0">
                  <a:solidFill>
                    <a:srgbClr val="FFFFFF"/>
                  </a:solidFill>
                  <a:latin typeface="Raleway Bold"/>
                </a:rPr>
                <a:t>stopnje</a:t>
              </a:r>
              <a:endParaRPr lang="en-US" sz="2799" spc="27" dirty="0">
                <a:solidFill>
                  <a:srgbClr val="FFFFFF"/>
                </a:solidFill>
                <a:latin typeface="Raleway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2153900" y="3124200"/>
            <a:ext cx="6400800" cy="5867400"/>
          </a:xfrm>
          <a:prstGeom prst="rect">
            <a:avLst/>
          </a:prstGeom>
          <a:solidFill>
            <a:srgbClr val="00376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60770" y="4762500"/>
            <a:ext cx="5427230" cy="36181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8600" y="723900"/>
            <a:ext cx="11909525" cy="945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1"/>
              </a:lnSpc>
            </a:pPr>
            <a:r>
              <a:rPr lang="en-US" sz="2161" spc="21" dirty="0">
                <a:solidFill>
                  <a:srgbClr val="050707"/>
                </a:solidFill>
                <a:latin typeface="Raleway"/>
              </a:rPr>
              <a:t>Nova univerza je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ena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prvih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zasebnih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univerz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Republiki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Sloveniji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temelji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ustanovnih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članicah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Evropski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pravni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fakulteti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Fakulteti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za državne in evropske študije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ter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Fakulteti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za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slovenske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mednarodne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študije. </a:t>
            </a:r>
          </a:p>
          <a:p>
            <a:pPr algn="just"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Ponaša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se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izjemno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kombinacijo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izkušenj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mladostne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zagnanosti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akademskega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kadra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Od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ustanovnih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očetov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države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predsednikov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ustavnega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sodišča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do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mednarodno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uveljavljenih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zelo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prodornih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mlajših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profesorjev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raziskovalcev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</a:t>
            </a:r>
          </a:p>
          <a:p>
            <a:pPr algn="just">
              <a:lnSpc>
                <a:spcPts val="3241"/>
              </a:lnSpc>
            </a:pPr>
            <a:r>
              <a:rPr lang="en-US" sz="2161" spc="21" dirty="0">
                <a:solidFill>
                  <a:srgbClr val="050707"/>
                </a:solidFill>
                <a:latin typeface="Raleway"/>
              </a:rPr>
              <a:t>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pedagoškem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smislu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Nova univerza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glavo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obrača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konvencionalni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pristop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k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poučevanju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središču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je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študent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Njegov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dialoški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odnos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profesorjem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svoje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avtoritete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ne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gradi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umetni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hierarhiji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temveč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znanju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temelječi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meritokraciji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pedagoškem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pristopu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profesor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ne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skriva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za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katedrom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niti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od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študentov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ne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zahteva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učenja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pamet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Na Novi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univerzi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po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omiljeni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sokratski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metodi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študij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poteka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obliki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razprav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ed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profesorji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aktivnimi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študenti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poleg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osnovnega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razumevanje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problematike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jo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obravnavajo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razvijejo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do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nje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tudi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svoj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lasten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ustvarjalen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kritični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odnos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Zato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se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predavalnicah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Nove univerze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pogosto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glasneje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slišijo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izvirna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vprašanja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kot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naprej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naučeni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odgovori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Vselej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pa je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prvem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mestu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vprašanje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: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Kaj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zakaj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pa vi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mislite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?</a:t>
            </a:r>
          </a:p>
          <a:p>
            <a:pPr algn="just">
              <a:lnSpc>
                <a:spcPts val="3241"/>
              </a:lnSpc>
            </a:pPr>
            <a:endParaRPr lang="en-US" sz="2161" spc="21" dirty="0">
              <a:solidFill>
                <a:srgbClr val="050707"/>
              </a:solidFill>
              <a:latin typeface="Raleway"/>
            </a:endParaRPr>
          </a:p>
          <a:p>
            <a:pPr algn="just"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Vizija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Nove univerze je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tako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povsem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jasna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: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odličnost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pedagoškem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raziskovalnem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mednarodnem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področju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! </a:t>
            </a:r>
          </a:p>
          <a:p>
            <a:pPr algn="just">
              <a:lnSpc>
                <a:spcPts val="3241"/>
              </a:lnSpc>
            </a:pPr>
            <a:endParaRPr lang="en-US" sz="2161" spc="21" dirty="0">
              <a:solidFill>
                <a:srgbClr val="050707"/>
              </a:solidFill>
              <a:latin typeface="Raleway"/>
            </a:endParaRPr>
          </a:p>
          <a:p>
            <a:pPr algn="just"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 Bold"/>
              </a:rPr>
              <a:t>Pridružite</a:t>
            </a:r>
            <a:r>
              <a:rPr lang="en-US" sz="2161" spc="21" dirty="0">
                <a:solidFill>
                  <a:srgbClr val="050707"/>
                </a:solidFill>
                <a:latin typeface="Raleway Bold"/>
              </a:rPr>
              <a:t> se </a:t>
            </a:r>
            <a:r>
              <a:rPr lang="en-US" sz="2161" spc="21" dirty="0" err="1">
                <a:solidFill>
                  <a:srgbClr val="050707"/>
                </a:solidFill>
                <a:latin typeface="Raleway Bold"/>
              </a:rPr>
              <a:t>tisočim</a:t>
            </a:r>
            <a:r>
              <a:rPr lang="en-US" sz="2161" spc="21" dirty="0">
                <a:solidFill>
                  <a:srgbClr val="050707"/>
                </a:solidFill>
                <a:latin typeface="Raleway Bold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 Bold"/>
              </a:rPr>
              <a:t>zadovoljnim</a:t>
            </a:r>
            <a:r>
              <a:rPr lang="en-US" sz="2161" spc="21" dirty="0">
                <a:solidFill>
                  <a:srgbClr val="050707"/>
                </a:solidFill>
                <a:latin typeface="Raleway Bold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 Bold"/>
              </a:rPr>
              <a:t>študentom</a:t>
            </a:r>
            <a:r>
              <a:rPr lang="en-US" sz="2161" spc="21" dirty="0">
                <a:solidFill>
                  <a:srgbClr val="050707"/>
                </a:solidFill>
                <a:latin typeface="Raleway Bold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 Bold"/>
              </a:rPr>
              <a:t>diplomantom</a:t>
            </a:r>
            <a:r>
              <a:rPr lang="en-US" sz="2161" spc="21" dirty="0">
                <a:solidFill>
                  <a:srgbClr val="050707"/>
                </a:solidFill>
                <a:latin typeface="Raleway Bold"/>
              </a:rPr>
              <a:t> Nove </a:t>
            </a:r>
            <a:r>
              <a:rPr lang="en-US" sz="2161" spc="21" dirty="0" err="1">
                <a:solidFill>
                  <a:srgbClr val="050707"/>
                </a:solidFill>
                <a:latin typeface="Raleway Bold"/>
              </a:rPr>
              <a:t>univerze</a:t>
            </a:r>
            <a:r>
              <a:rPr lang="en-US" sz="2161" spc="21" dirty="0">
                <a:solidFill>
                  <a:srgbClr val="050707"/>
                </a:solidFill>
                <a:latin typeface="Raleway Bold"/>
              </a:rPr>
              <a:t>!</a:t>
            </a:r>
          </a:p>
          <a:p>
            <a:pPr>
              <a:lnSpc>
                <a:spcPts val="3241"/>
              </a:lnSpc>
            </a:pPr>
            <a:endParaRPr lang="en-US" sz="2161" spc="21" dirty="0">
              <a:solidFill>
                <a:srgbClr val="050707"/>
              </a:solidFill>
              <a:latin typeface="Raleway Bold"/>
            </a:endParaRPr>
          </a:p>
          <a:p>
            <a:pPr algn="r"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Rektor</a:t>
            </a:r>
            <a:r>
              <a:rPr lang="sl-SI" sz="2161" spc="21" dirty="0">
                <a:solidFill>
                  <a:srgbClr val="050707"/>
                </a:solidFill>
                <a:latin typeface="Raleway"/>
              </a:rPr>
              <a:t> Nove univerze</a:t>
            </a:r>
            <a:endParaRPr lang="en-US" sz="2161" spc="21" dirty="0">
              <a:solidFill>
                <a:srgbClr val="050707"/>
              </a:solidFill>
              <a:latin typeface="Raleway"/>
            </a:endParaRPr>
          </a:p>
          <a:p>
            <a:pPr algn="r">
              <a:lnSpc>
                <a:spcPts val="3241"/>
              </a:lnSpc>
            </a:pPr>
            <a:r>
              <a:rPr lang="en-US" sz="2161" spc="21" dirty="0">
                <a:solidFill>
                  <a:srgbClr val="050707"/>
                </a:solidFill>
                <a:latin typeface="Raleway"/>
              </a:rPr>
              <a:t>prof. dr. Matej Avbelj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025843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>
                <a:solidFill>
                  <a:srgbClr val="050707"/>
                </a:solidFill>
                <a:latin typeface="Playfair Display Bold Italics"/>
              </a:rPr>
              <a:t>1. letnik </a:t>
            </a:r>
            <a:r>
              <a:rPr lang="en-US" sz="7600" spc="76">
                <a:solidFill>
                  <a:srgbClr val="050707"/>
                </a:solidFill>
                <a:latin typeface="Playfair Display Bold"/>
              </a:rPr>
              <a:t>(60 KT)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3072" y="3924300"/>
            <a:ext cx="8115300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Slovenska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zgodovina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800" spc="28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800" spc="28" dirty="0">
                <a:solidFill>
                  <a:srgbClr val="050707"/>
                </a:solidFill>
                <a:latin typeface="Raleway"/>
              </a:rPr>
              <a:t>)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  <a:p>
            <a:pPr marL="462280" lvl="1" indent="-231140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Teorija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metodologija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znanstvenega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raziskovanja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humanistiki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1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2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Izbirni predmet 3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(10KT)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Priprava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zagovor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doktorske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dispozicije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</p:txBody>
      </p:sp>
      <p:sp>
        <p:nvSpPr>
          <p:cNvPr id="6" name="AutoShape 2"/>
          <p:cNvSpPr/>
          <p:nvPr/>
        </p:nvSpPr>
        <p:spPr>
          <a:xfrm>
            <a:off x="10338163" y="2705100"/>
            <a:ext cx="7962900" cy="7581900"/>
          </a:xfrm>
          <a:prstGeom prst="rect">
            <a:avLst/>
          </a:prstGeom>
          <a:solidFill>
            <a:srgbClr val="003767">
              <a:alpha val="19607"/>
            </a:srgbClr>
          </a:solidFill>
        </p:spPr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969" y="3411174"/>
            <a:ext cx="8703031" cy="58011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096751" y="2230731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2. </a:t>
            </a:r>
            <a:r>
              <a:rPr lang="en-US" sz="7600" spc="76" dirty="0" err="1">
                <a:solidFill>
                  <a:srgbClr val="050707"/>
                </a:solidFill>
                <a:latin typeface="Playfair Display Bold Italics"/>
              </a:rPr>
              <a:t>letnik</a:t>
            </a: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 </a:t>
            </a:r>
            <a:r>
              <a:rPr lang="en-US" sz="7600" spc="76" dirty="0">
                <a:solidFill>
                  <a:srgbClr val="050707"/>
                </a:solidFill>
                <a:latin typeface="Playfair Display Bold"/>
              </a:rPr>
              <a:t>(60 KT)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29587" y="3471418"/>
            <a:ext cx="9193426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Kulturna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dediščina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kulturna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ustvarjalnost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20KT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4 - seminar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Izbirni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predmet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5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Izbirni predmet 6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(10KT)</a:t>
            </a: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Izbirni predmet 7 – seminar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(10KT)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96751" y="6838690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3. </a:t>
            </a:r>
            <a:r>
              <a:rPr lang="en-US" sz="7600" spc="76" dirty="0" err="1">
                <a:solidFill>
                  <a:srgbClr val="050707"/>
                </a:solidFill>
                <a:latin typeface="Playfair Display Bold Italics"/>
              </a:rPr>
              <a:t>letnik</a:t>
            </a: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 </a:t>
            </a:r>
            <a:r>
              <a:rPr lang="en-US" sz="7600" spc="76" dirty="0">
                <a:solidFill>
                  <a:srgbClr val="050707"/>
                </a:solidFill>
                <a:latin typeface="Playfair Display Bold"/>
              </a:rPr>
              <a:t>(60 KT)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94574" y="8115300"/>
            <a:ext cx="9193426" cy="105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Priprava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končne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doktorske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disertacije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članek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zagovor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800" spc="28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60KT</a:t>
            </a:r>
            <a:r>
              <a:rPr lang="sl-SI" sz="2800" spc="28" dirty="0">
                <a:solidFill>
                  <a:srgbClr val="050707"/>
                </a:solidFill>
                <a:latin typeface="Raleway"/>
              </a:rPr>
              <a:t>)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</p:txBody>
      </p:sp>
      <p:sp>
        <p:nvSpPr>
          <p:cNvPr id="8" name="AutoShape 2"/>
          <p:cNvSpPr/>
          <p:nvPr/>
        </p:nvSpPr>
        <p:spPr>
          <a:xfrm>
            <a:off x="-1" y="0"/>
            <a:ext cx="8426408" cy="8724900"/>
          </a:xfrm>
          <a:prstGeom prst="rect">
            <a:avLst/>
          </a:prstGeom>
          <a:solidFill>
            <a:srgbClr val="003767"/>
          </a:solidFill>
        </p:spPr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8896930" cy="60143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6739" y="571500"/>
            <a:ext cx="7387478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 dirty="0" err="1">
                <a:solidFill>
                  <a:srgbClr val="050707"/>
                </a:solidFill>
                <a:latin typeface="Playfair Display Bold Italics"/>
              </a:rPr>
              <a:t>Izbirni</a:t>
            </a:r>
            <a:r>
              <a:rPr lang="en-US" sz="7600" spc="76" dirty="0">
                <a:solidFill>
                  <a:srgbClr val="050707"/>
                </a:solidFill>
                <a:latin typeface="Playfair Display Bold Italics"/>
              </a:rPr>
              <a:t> </a:t>
            </a:r>
            <a:r>
              <a:rPr lang="en-US" sz="7600" spc="76" dirty="0" err="1">
                <a:solidFill>
                  <a:srgbClr val="050707"/>
                </a:solidFill>
                <a:latin typeface="Playfair Display Bold Italics"/>
              </a:rPr>
              <a:t>predmeti</a:t>
            </a:r>
            <a:endParaRPr lang="en-US" sz="7600" spc="76" dirty="0">
              <a:solidFill>
                <a:srgbClr val="050707"/>
              </a:solidFill>
              <a:latin typeface="Playfair Display Bold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6739" y="1943100"/>
            <a:ext cx="8115300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lnSpc>
                <a:spcPts val="4199"/>
              </a:lnSpc>
              <a:buFont typeface="Arial"/>
              <a:buChar char="•"/>
            </a:pP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Vsakdanje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praznično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življenje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Sloveniji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–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Družbena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razmerja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rituali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duhovna</a:t>
            </a:r>
            <a:r>
              <a:rPr lang="en-US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b="1" spc="28" dirty="0" err="1">
                <a:solidFill>
                  <a:srgbClr val="050707"/>
                </a:solidFill>
                <a:latin typeface="Raleway"/>
              </a:rPr>
              <a:t>ustvarjalnost</a:t>
            </a:r>
            <a:r>
              <a:rPr lang="sl-SI" sz="2800" b="1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800" spc="28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800" spc="28" dirty="0">
                <a:solidFill>
                  <a:srgbClr val="050707"/>
                </a:solidFill>
                <a:latin typeface="Raleway"/>
              </a:rPr>
              <a:t>)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Položaj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Slovenije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Evropi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v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svetu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filozofija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199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voditelji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diplomati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  <a:p>
            <a:pPr marL="462280" lvl="1" indent="-231140" algn="just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Trajnostni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razvoj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narava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Slovenije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</a:t>
            </a:r>
            <a:r>
              <a:rPr lang="en-US" sz="2799" spc="27" dirty="0">
                <a:solidFill>
                  <a:srgbClr val="050707"/>
                </a:solidFill>
                <a:latin typeface="Raleway"/>
              </a:rPr>
              <a:t>10KT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)</a:t>
            </a: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Preučevanje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interpretacija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umetnosti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dediščine</a:t>
            </a: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(10KT)</a:t>
            </a: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pl-PL" sz="2799" b="1" spc="27" dirty="0">
                <a:solidFill>
                  <a:srgbClr val="050707"/>
                </a:solidFill>
                <a:latin typeface="Raleway"/>
              </a:rPr>
              <a:t>Kultura v dobi poznega kapitalizma </a:t>
            </a:r>
            <a:r>
              <a:rPr lang="pl-PL" sz="2799" spc="27" dirty="0">
                <a:solidFill>
                  <a:srgbClr val="050707"/>
                </a:solidFill>
                <a:latin typeface="Raleway"/>
              </a:rPr>
              <a:t>(10KT)</a:t>
            </a: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Religija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družba</a:t>
            </a: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(10KT)</a:t>
            </a: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Nove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paradigme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migracij</a:t>
            </a: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(10KT)</a:t>
            </a: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nn-NO" sz="2799" b="1" spc="27" dirty="0">
                <a:solidFill>
                  <a:srgbClr val="050707"/>
                </a:solidFill>
                <a:latin typeface="Raleway"/>
              </a:rPr>
              <a:t>Slovenski jezik v kulturi in družbi</a:t>
            </a: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(10KT)</a:t>
            </a:r>
          </a:p>
          <a:p>
            <a:pPr marL="462280" lvl="1" indent="-231140">
              <a:lnSpc>
                <a:spcPts val="4200"/>
              </a:lnSpc>
              <a:buFont typeface="Arial"/>
              <a:buChar char="•"/>
            </a:pP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Tradicionalne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sodobne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skupnostne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prakse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799" b="1" spc="27" dirty="0" err="1">
                <a:solidFill>
                  <a:srgbClr val="050707"/>
                </a:solidFill>
                <a:latin typeface="Raleway"/>
              </a:rPr>
              <a:t>Slovenskem</a:t>
            </a:r>
            <a:r>
              <a:rPr lang="sl-SI" sz="2799" b="1" spc="27" dirty="0">
                <a:solidFill>
                  <a:srgbClr val="050707"/>
                </a:solidFill>
                <a:latin typeface="Raleway"/>
              </a:rPr>
              <a:t> </a:t>
            </a:r>
            <a:r>
              <a:rPr lang="sl-SI" sz="2799" spc="27" dirty="0">
                <a:solidFill>
                  <a:srgbClr val="050707"/>
                </a:solidFill>
                <a:latin typeface="Raleway"/>
              </a:rPr>
              <a:t>(10KT)</a:t>
            </a:r>
            <a:endParaRPr lang="en-US" sz="2799" spc="27" dirty="0">
              <a:solidFill>
                <a:srgbClr val="050707"/>
              </a:solidFill>
              <a:latin typeface="Raleway"/>
            </a:endParaRPr>
          </a:p>
        </p:txBody>
      </p:sp>
      <p:sp>
        <p:nvSpPr>
          <p:cNvPr id="6" name="AutoShape 2"/>
          <p:cNvSpPr/>
          <p:nvPr/>
        </p:nvSpPr>
        <p:spPr>
          <a:xfrm>
            <a:off x="10858500" y="2781300"/>
            <a:ext cx="7429500" cy="7505700"/>
          </a:xfrm>
          <a:prstGeom prst="rect">
            <a:avLst/>
          </a:prstGeom>
          <a:solidFill>
            <a:srgbClr val="003767">
              <a:alpha val="19607"/>
            </a:srgbClr>
          </a:solidFill>
        </p:spPr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771900"/>
            <a:ext cx="7924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53400" y="2898575"/>
            <a:ext cx="8382000" cy="6858001"/>
            <a:chOff x="439422" y="1019588"/>
            <a:chExt cx="11226800" cy="12171680"/>
          </a:xfrm>
        </p:grpSpPr>
        <p:sp>
          <p:nvSpPr>
            <p:cNvPr id="3" name="AutoShape 3"/>
            <p:cNvSpPr/>
            <p:nvPr/>
          </p:nvSpPr>
          <p:spPr>
            <a:xfrm>
              <a:off x="439422" y="1019588"/>
              <a:ext cx="11226800" cy="12171680"/>
            </a:xfrm>
            <a:prstGeom prst="rect">
              <a:avLst/>
            </a:prstGeom>
            <a:solidFill>
              <a:srgbClr val="0037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17597" y="2871227"/>
              <a:ext cx="9294713" cy="1482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 spc="252" dirty="0">
                  <a:solidFill>
                    <a:srgbClr val="FFFFFF"/>
                  </a:solidFill>
                  <a:latin typeface="Raleway Bold"/>
                </a:rPr>
                <a:t>PRIJAVIM SE PREK RAČUNALNIKA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67663" y="9438206"/>
              <a:ext cx="9294713" cy="710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 dirty="0">
                  <a:solidFill>
                    <a:srgbClr val="FFFFFF"/>
                  </a:solidFill>
                  <a:latin typeface="Raleway"/>
                </a:rPr>
                <a:t>#</a:t>
              </a:r>
              <a:r>
                <a:rPr lang="en-US" sz="3200" spc="192" dirty="0" err="1">
                  <a:solidFill>
                    <a:srgbClr val="FFFFFF"/>
                  </a:solidFill>
                  <a:latin typeface="Raleway"/>
                </a:rPr>
                <a:t>elektronskaprijava</a:t>
              </a:r>
              <a:endParaRPr lang="en-US" sz="3200" spc="192" dirty="0">
                <a:solidFill>
                  <a:srgbClr val="FFFFFF"/>
                </a:solidFill>
                <a:latin typeface="Raleway"/>
              </a:endParaRPr>
            </a:p>
          </p:txBody>
        </p:sp>
      </p:grpSp>
      <p:pic>
        <p:nvPicPr>
          <p:cNvPr id="6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43747" y="5375730"/>
            <a:ext cx="5246215" cy="19036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9999"/>
          </a:blip>
          <a:srcRect/>
          <a:stretch>
            <a:fillRect/>
          </a:stretch>
        </p:blipFill>
        <p:spPr>
          <a:xfrm>
            <a:off x="-4114800" y="0"/>
            <a:ext cx="10287000" cy="10287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0"/>
          <a:stretch/>
        </p:blipFill>
        <p:spPr>
          <a:xfrm>
            <a:off x="1779" y="952500"/>
            <a:ext cx="8151621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0"/>
            <a:ext cx="15444137" cy="1029462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9999"/>
          </a:blip>
          <a:srcRect/>
          <a:stretch>
            <a:fillRect/>
          </a:stretch>
        </p:blipFill>
        <p:spPr>
          <a:xfrm>
            <a:off x="-898931" y="0"/>
            <a:ext cx="10287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420100" y="-323850"/>
            <a:ext cx="9867900" cy="10934700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4" name="Group 4"/>
          <p:cNvGrpSpPr/>
          <p:nvPr/>
        </p:nvGrpSpPr>
        <p:grpSpPr>
          <a:xfrm>
            <a:off x="9144000" y="910902"/>
            <a:ext cx="8551836" cy="8575676"/>
            <a:chOff x="0" y="0"/>
            <a:chExt cx="11402448" cy="11434234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1402448" cy="5852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519"/>
                </a:lnSpc>
              </a:pPr>
              <a:r>
                <a:rPr lang="en-US" sz="9600" spc="96" dirty="0" err="1">
                  <a:solidFill>
                    <a:srgbClr val="FFFFFF"/>
                  </a:solidFill>
                  <a:latin typeface="Playfair Display Italics"/>
                </a:rPr>
                <a:t>Univerzitetna</a:t>
              </a:r>
              <a:r>
                <a:rPr lang="en-US" sz="9600" spc="96" dirty="0">
                  <a:solidFill>
                    <a:srgbClr val="FFFFFF"/>
                  </a:solidFill>
                  <a:latin typeface="Playfair Display Italics"/>
                </a:rPr>
                <a:t> </a:t>
              </a:r>
              <a:r>
                <a:rPr lang="en-US" sz="9600" spc="96" dirty="0" err="1">
                  <a:solidFill>
                    <a:srgbClr val="FFFFFF"/>
                  </a:solidFill>
                  <a:latin typeface="Playfair Display Italics"/>
                </a:rPr>
                <a:t>knjižnica</a:t>
              </a:r>
              <a:r>
                <a:rPr lang="en-US" sz="9600" spc="96" dirty="0">
                  <a:solidFill>
                    <a:srgbClr val="FFFFFF"/>
                  </a:solidFill>
                  <a:latin typeface="Playfair Display Italics"/>
                </a:rPr>
                <a:t> Nove </a:t>
              </a:r>
              <a:r>
                <a:rPr lang="en-US" sz="9600" spc="96" dirty="0" err="1">
                  <a:solidFill>
                    <a:srgbClr val="FFFFFF"/>
                  </a:solidFill>
                  <a:latin typeface="Playfair Display Italics"/>
                </a:rPr>
                <a:t>univerze</a:t>
              </a:r>
              <a:endParaRPr lang="en-US" sz="9600" spc="96" dirty="0">
                <a:solidFill>
                  <a:srgbClr val="FFFFFF"/>
                </a:solidFill>
                <a:latin typeface="Playfair Display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65200" y="6817586"/>
              <a:ext cx="9472048" cy="4616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u="sng" spc="192" dirty="0">
                  <a:solidFill>
                    <a:srgbClr val="FFFFFF"/>
                  </a:solidFill>
                  <a:latin typeface="Raleway"/>
                </a:rPr>
                <a:t>knjiznica@nova-uni.si</a:t>
              </a:r>
            </a:p>
            <a:p>
              <a:pPr algn="ctr">
                <a:lnSpc>
                  <a:spcPts val="4480"/>
                </a:lnSpc>
              </a:pPr>
              <a:endParaRPr lang="en-US" sz="3200" u="sng" spc="192" dirty="0">
                <a:solidFill>
                  <a:srgbClr val="FFFFFF"/>
                </a:solidFill>
                <a:latin typeface="Raleway"/>
              </a:endParaRPr>
            </a:p>
            <a:p>
              <a:pPr algn="ctr">
                <a:lnSpc>
                  <a:spcPts val="4480"/>
                </a:lnSpc>
              </a:pPr>
              <a:r>
                <a:rPr lang="en-US" sz="3200" spc="192" dirty="0" err="1">
                  <a:solidFill>
                    <a:srgbClr val="FFFFFF"/>
                  </a:solidFill>
                  <a:latin typeface="Raleway"/>
                </a:rPr>
                <a:t>Mestni</a:t>
              </a:r>
              <a:r>
                <a:rPr lang="en-US" sz="3200" spc="192" dirty="0">
                  <a:solidFill>
                    <a:srgbClr val="FFFFFF"/>
                  </a:solidFill>
                  <a:latin typeface="Raleway"/>
                </a:rPr>
                <a:t> </a:t>
              </a:r>
              <a:r>
                <a:rPr lang="en-US" sz="3200" spc="192" dirty="0" err="1">
                  <a:solidFill>
                    <a:srgbClr val="FFFFFF"/>
                  </a:solidFill>
                  <a:latin typeface="Raleway"/>
                </a:rPr>
                <a:t>trg</a:t>
              </a:r>
              <a:r>
                <a:rPr lang="en-US" sz="3200" spc="192" dirty="0">
                  <a:solidFill>
                    <a:srgbClr val="FFFFFF"/>
                  </a:solidFill>
                  <a:latin typeface="Raleway"/>
                </a:rPr>
                <a:t> 23,</a:t>
              </a:r>
            </a:p>
            <a:p>
              <a:pPr algn="ctr">
                <a:lnSpc>
                  <a:spcPts val="4480"/>
                </a:lnSpc>
              </a:pPr>
              <a:r>
                <a:rPr lang="en-US" sz="3200" spc="192" dirty="0">
                  <a:solidFill>
                    <a:srgbClr val="FFFFFF"/>
                  </a:solidFill>
                  <a:latin typeface="Raleway"/>
                </a:rPr>
                <a:t>1000 Ljubljana</a:t>
              </a:r>
            </a:p>
            <a:p>
              <a:pPr algn="ctr">
                <a:lnSpc>
                  <a:spcPts val="4480"/>
                </a:lnSpc>
              </a:pPr>
              <a:endParaRPr lang="en-US" sz="3200" spc="192" dirty="0">
                <a:solidFill>
                  <a:srgbClr val="FFFFFF"/>
                </a:solidFill>
                <a:latin typeface="Raleway"/>
              </a:endParaRPr>
            </a:p>
            <a:p>
              <a:pPr algn="ctr">
                <a:lnSpc>
                  <a:spcPts val="4480"/>
                </a:lnSpc>
              </a:pPr>
              <a:r>
                <a:rPr lang="en-US" sz="3200" spc="192" dirty="0" err="1">
                  <a:solidFill>
                    <a:srgbClr val="FFFFFF"/>
                  </a:solidFill>
                  <a:latin typeface="Raleway"/>
                </a:rPr>
                <a:t>Vsak</a:t>
              </a:r>
              <a:r>
                <a:rPr lang="en-US" sz="3200" spc="192" dirty="0">
                  <a:solidFill>
                    <a:srgbClr val="FFFFFF"/>
                  </a:solidFill>
                  <a:latin typeface="Raleway"/>
                </a:rPr>
                <a:t> </a:t>
              </a:r>
              <a:r>
                <a:rPr lang="en-US" sz="3200" spc="192" dirty="0" err="1">
                  <a:solidFill>
                    <a:srgbClr val="FFFFFF"/>
                  </a:solidFill>
                  <a:latin typeface="Raleway"/>
                </a:rPr>
                <a:t>dan</a:t>
              </a:r>
              <a:r>
                <a:rPr lang="en-US" sz="3200" spc="192" dirty="0">
                  <a:solidFill>
                    <a:srgbClr val="FFFFFF"/>
                  </a:solidFill>
                  <a:latin typeface="Raleway"/>
                </a:rPr>
                <a:t> med 10. in 18. </a:t>
              </a:r>
              <a:r>
                <a:rPr lang="en-US" sz="3200" spc="192" dirty="0" err="1">
                  <a:solidFill>
                    <a:srgbClr val="FFFFFF"/>
                  </a:solidFill>
                  <a:latin typeface="Raleway"/>
                </a:rPr>
                <a:t>uro</a:t>
              </a:r>
              <a:endParaRPr lang="en-US" sz="3200" spc="192" dirty="0">
                <a:solidFill>
                  <a:srgbClr val="FFFFFF"/>
                </a:solidFill>
                <a:latin typeface="Raleway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09140" y="742511"/>
            <a:ext cx="12888060" cy="6181932"/>
            <a:chOff x="3305212" y="-1073417"/>
            <a:chExt cx="16168080" cy="8242577"/>
          </a:xfrm>
        </p:grpSpPr>
        <p:sp>
          <p:nvSpPr>
            <p:cNvPr id="3" name="TextBox 3"/>
            <p:cNvSpPr txBox="1"/>
            <p:nvPr/>
          </p:nvSpPr>
          <p:spPr>
            <a:xfrm>
              <a:off x="3305212" y="-1073417"/>
              <a:ext cx="15901018" cy="15443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120"/>
                </a:lnSpc>
              </a:pPr>
              <a:r>
                <a:rPr lang="en-US" sz="7600" spc="76" dirty="0" err="1">
                  <a:solidFill>
                    <a:srgbClr val="050707"/>
                  </a:solidFill>
                  <a:latin typeface="Playfair Display Italics"/>
                </a:rPr>
                <a:t>Mednarodna</a:t>
              </a:r>
              <a:r>
                <a:rPr lang="en-US" sz="7600" spc="76" dirty="0">
                  <a:solidFill>
                    <a:srgbClr val="050707"/>
                  </a:solidFill>
                  <a:latin typeface="Playfair Display Italics"/>
                </a:rPr>
                <a:t> </a:t>
              </a:r>
              <a:r>
                <a:rPr lang="en-US" sz="7600" spc="76" dirty="0" err="1">
                  <a:solidFill>
                    <a:srgbClr val="050707"/>
                  </a:solidFill>
                  <a:latin typeface="Playfair Display Italics"/>
                </a:rPr>
                <a:t>pisarna</a:t>
              </a:r>
              <a:endParaRPr lang="en-US" sz="7600" spc="76" dirty="0">
                <a:solidFill>
                  <a:srgbClr val="050707"/>
                </a:solidFill>
                <a:latin typeface="Playfair Display Itali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331336" y="859739"/>
              <a:ext cx="16141956" cy="63094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endParaRPr lang="sl-SI" sz="3399" spc="237" dirty="0">
                <a:solidFill>
                  <a:srgbClr val="050707"/>
                </a:solidFill>
                <a:latin typeface="Raleway Bold"/>
              </a:endParaRPr>
            </a:p>
            <a:p>
              <a:pPr>
                <a:lnSpc>
                  <a:spcPts val="4079"/>
                </a:lnSpc>
              </a:pPr>
              <a:endParaRPr lang="sl-SI" sz="3399" spc="237" dirty="0">
                <a:solidFill>
                  <a:srgbClr val="050707"/>
                </a:solidFill>
                <a:latin typeface="Raleway Bold"/>
              </a:endParaRPr>
            </a:p>
            <a:p>
              <a:pPr>
                <a:lnSpc>
                  <a:spcPts val="4079"/>
                </a:lnSpc>
              </a:pPr>
              <a:endParaRPr lang="sl-SI" sz="3399" spc="237" dirty="0">
                <a:solidFill>
                  <a:srgbClr val="050707"/>
                </a:solidFill>
                <a:latin typeface="Raleway Bold"/>
              </a:endParaRPr>
            </a:p>
            <a:p>
              <a:pPr>
                <a:lnSpc>
                  <a:spcPts val="4079"/>
                </a:lnSpc>
              </a:pPr>
              <a:endParaRPr lang="sl-SI" sz="3399" spc="237" dirty="0">
                <a:solidFill>
                  <a:srgbClr val="050707"/>
                </a:solidFill>
                <a:latin typeface="Raleway Bold"/>
              </a:endParaRPr>
            </a:p>
            <a:p>
              <a:pPr>
                <a:lnSpc>
                  <a:spcPts val="4079"/>
                </a:lnSpc>
              </a:pPr>
              <a:r>
                <a:rPr lang="en-US" sz="3399" u="sng" spc="237" dirty="0">
                  <a:solidFill>
                    <a:srgbClr val="050707"/>
                  </a:solidFill>
                  <a:latin typeface="Raleway Bold"/>
                </a:rPr>
                <a:t>ERASMUS KOORDINATOR</a:t>
              </a:r>
              <a:r>
                <a:rPr lang="en-US" sz="3399" spc="237" dirty="0">
                  <a:solidFill>
                    <a:srgbClr val="050707"/>
                  </a:solidFill>
                  <a:latin typeface="Raleway Bold"/>
                </a:rPr>
                <a:t>:</a:t>
              </a:r>
              <a:r>
                <a:rPr lang="sl-SI" sz="3399" spc="237" dirty="0">
                  <a:solidFill>
                    <a:srgbClr val="050707"/>
                  </a:solidFill>
                  <a:latin typeface="Raleway Bold"/>
                </a:rPr>
                <a:t> </a:t>
              </a:r>
            </a:p>
            <a:p>
              <a:pPr>
                <a:lnSpc>
                  <a:spcPts val="4079"/>
                </a:lnSpc>
              </a:pPr>
              <a:endParaRPr lang="sl-SI" sz="3399" spc="237" dirty="0">
                <a:solidFill>
                  <a:srgbClr val="050707"/>
                </a:solidFill>
                <a:latin typeface="Raleway Bold"/>
              </a:endParaRPr>
            </a:p>
            <a:p>
              <a:pPr>
                <a:lnSpc>
                  <a:spcPts val="4079"/>
                </a:lnSpc>
              </a:pPr>
              <a:r>
                <a:rPr lang="sl-SI" sz="3399" spc="237" dirty="0">
                  <a:solidFill>
                    <a:srgbClr val="050707"/>
                  </a:solidFill>
                  <a:latin typeface="Raleway Bold"/>
                </a:rPr>
                <a:t>Nataša Kolavčič</a:t>
              </a:r>
              <a:r>
                <a:rPr lang="en-US" sz="3399" spc="237" dirty="0">
                  <a:solidFill>
                    <a:srgbClr val="050707"/>
                  </a:solidFill>
                  <a:latin typeface="Raleway Bold"/>
                </a:rPr>
                <a:t> </a:t>
              </a:r>
            </a:p>
            <a:p>
              <a:pPr lvl="0">
                <a:lnSpc>
                  <a:spcPts val="4079"/>
                </a:lnSpc>
                <a:spcBef>
                  <a:spcPct val="0"/>
                </a:spcBef>
              </a:pPr>
              <a:r>
                <a:rPr lang="en-US" sz="2800" spc="237" dirty="0">
                  <a:solidFill>
                    <a:srgbClr val="050707"/>
                  </a:solidFill>
                  <a:latin typeface="Raleway Bold"/>
                </a:rPr>
                <a:t>international.department@fsms.nova-uni.si</a:t>
              </a:r>
            </a:p>
            <a:p>
              <a:pPr marL="0" lvl="0" indent="0" algn="l">
                <a:lnSpc>
                  <a:spcPts val="4079"/>
                </a:lnSpc>
                <a:spcBef>
                  <a:spcPct val="0"/>
                </a:spcBef>
              </a:pPr>
              <a:endParaRPr lang="en-US" sz="3399" spc="237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2828733" y="7048500"/>
            <a:ext cx="582248" cy="1661160"/>
          </a:xfrm>
          <a:prstGeom prst="rect">
            <a:avLst/>
          </a:prstGeom>
          <a:solidFill>
            <a:srgbClr val="003767"/>
          </a:solidFill>
        </p:spPr>
      </p:sp>
      <p:sp>
        <p:nvSpPr>
          <p:cNvPr id="6" name="AutoShape 6"/>
          <p:cNvSpPr/>
          <p:nvPr/>
        </p:nvSpPr>
        <p:spPr>
          <a:xfrm>
            <a:off x="6398407" y="7048500"/>
            <a:ext cx="582248" cy="1661160"/>
          </a:xfrm>
          <a:prstGeom prst="rect">
            <a:avLst/>
          </a:prstGeom>
          <a:solidFill>
            <a:srgbClr val="003767"/>
          </a:solidFill>
        </p:spPr>
      </p:sp>
      <p:sp>
        <p:nvSpPr>
          <p:cNvPr id="7" name="AutoShape 7"/>
          <p:cNvSpPr/>
          <p:nvPr/>
        </p:nvSpPr>
        <p:spPr>
          <a:xfrm>
            <a:off x="10925909" y="7048500"/>
            <a:ext cx="582247" cy="1661160"/>
          </a:xfrm>
          <a:prstGeom prst="rect">
            <a:avLst/>
          </a:prstGeom>
          <a:solidFill>
            <a:srgbClr val="003767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50337" y="2552700"/>
            <a:ext cx="4866899" cy="13946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587265" y="7290023"/>
            <a:ext cx="273733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spc="28" dirty="0">
                <a:solidFill>
                  <a:srgbClr val="050707"/>
                </a:solidFill>
                <a:latin typeface="Raleway"/>
              </a:rPr>
              <a:t>ERASMUS+ program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55791" y="7266743"/>
            <a:ext cx="341490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Internacionalizacija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fakultete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734800" y="7290023"/>
            <a:ext cx="498078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Sodelovanje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fakultete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 s </a:t>
            </a: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tujimi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partnerskimi</a:t>
            </a:r>
            <a:r>
              <a:rPr lang="en-US" sz="2800" spc="28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800" spc="28" dirty="0" err="1">
                <a:solidFill>
                  <a:srgbClr val="050707"/>
                </a:solidFill>
                <a:latin typeface="Raleway"/>
              </a:rPr>
              <a:t>institucijami</a:t>
            </a:r>
            <a:endParaRPr lang="en-US" sz="2800" spc="28" dirty="0">
              <a:solidFill>
                <a:srgbClr val="050707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90546" y="1330643"/>
            <a:ext cx="14106909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7600" spc="76">
                <a:solidFill>
                  <a:srgbClr val="050707"/>
                </a:solidFill>
                <a:latin typeface="Playfair Display Italics"/>
              </a:rPr>
              <a:t>Vrste Erasmus+ mobilnosti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2286000" y="4305300"/>
            <a:ext cx="14973300" cy="76200"/>
          </a:xfrm>
          <a:prstGeom prst="rect">
            <a:avLst/>
          </a:prstGeom>
          <a:solidFill>
            <a:srgbClr val="050707"/>
          </a:solidFill>
        </p:spPr>
      </p:sp>
      <p:sp>
        <p:nvSpPr>
          <p:cNvPr id="4" name="AutoShape 4"/>
          <p:cNvSpPr/>
          <p:nvPr/>
        </p:nvSpPr>
        <p:spPr>
          <a:xfrm>
            <a:off x="3092552" y="4114800"/>
            <a:ext cx="2324100" cy="381000"/>
          </a:xfrm>
          <a:prstGeom prst="rect">
            <a:avLst/>
          </a:prstGeom>
          <a:solidFill>
            <a:srgbClr val="003767"/>
          </a:solidFill>
        </p:spPr>
      </p:sp>
      <p:sp>
        <p:nvSpPr>
          <p:cNvPr id="5" name="AutoShape 5"/>
          <p:cNvSpPr/>
          <p:nvPr/>
        </p:nvSpPr>
        <p:spPr>
          <a:xfrm>
            <a:off x="8349262" y="4151035"/>
            <a:ext cx="2324100" cy="381000"/>
          </a:xfrm>
          <a:prstGeom prst="rect">
            <a:avLst/>
          </a:prstGeom>
          <a:solidFill>
            <a:srgbClr val="003767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90657" y="8399708"/>
            <a:ext cx="4866899" cy="13946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20999" y="7601204"/>
            <a:ext cx="1662811" cy="219311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905001" y="5017294"/>
            <a:ext cx="4571999" cy="1689072"/>
            <a:chOff x="0" y="-66675"/>
            <a:chExt cx="6718812" cy="2252097"/>
          </a:xfrm>
        </p:grpSpPr>
        <p:sp>
          <p:nvSpPr>
            <p:cNvPr id="9" name="TextBox 9"/>
            <p:cNvSpPr txBox="1"/>
            <p:nvPr/>
          </p:nvSpPr>
          <p:spPr>
            <a:xfrm>
              <a:off x="0" y="997125"/>
              <a:ext cx="6718812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OD </a:t>
              </a:r>
              <a:r>
                <a:rPr lang="sl-SI" sz="2600" spc="26" dirty="0">
                  <a:solidFill>
                    <a:srgbClr val="050707"/>
                  </a:solidFill>
                  <a:latin typeface="Raleway Bold"/>
                </a:rPr>
                <a:t>2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- 12 MESECEV NA ŠTUDIJSKO STOPNJO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6718812" cy="710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 dirty="0">
                  <a:solidFill>
                    <a:srgbClr val="050707"/>
                  </a:solidFill>
                  <a:latin typeface="Raleway"/>
                </a:rPr>
                <a:t>ZA ŠTUDIJ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53912" y="4998244"/>
            <a:ext cx="4128489" cy="1645284"/>
            <a:chOff x="-23558" y="-66675"/>
            <a:chExt cx="7104870" cy="2193712"/>
          </a:xfrm>
        </p:grpSpPr>
        <p:sp>
          <p:nvSpPr>
            <p:cNvPr id="12" name="TextBox 12"/>
            <p:cNvSpPr txBox="1"/>
            <p:nvPr/>
          </p:nvSpPr>
          <p:spPr>
            <a:xfrm>
              <a:off x="-23558" y="938741"/>
              <a:ext cx="7081312" cy="1188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OD 2 -12 MESECEV NA ŠTUDIJSKO STOPNJO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7081312" cy="710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 dirty="0">
                  <a:solidFill>
                    <a:srgbClr val="050707"/>
                  </a:solidFill>
                  <a:latin typeface="Raleway"/>
                </a:rPr>
                <a:t>ZA PRAKSO</a:t>
              </a:r>
            </a:p>
          </p:txBody>
        </p:sp>
      </p:grpSp>
      <p:sp>
        <p:nvSpPr>
          <p:cNvPr id="14" name="AutoShape 5">
            <a:extLst>
              <a:ext uri="{FF2B5EF4-FFF2-40B4-BE49-F238E27FC236}">
                <a16:creationId xmlns:a16="http://schemas.microsoft.com/office/drawing/2014/main" id="{F8F29553-39C2-4F0C-B1DC-33C1D1D02EF4}"/>
              </a:ext>
            </a:extLst>
          </p:cNvPr>
          <p:cNvSpPr/>
          <p:nvPr/>
        </p:nvSpPr>
        <p:spPr>
          <a:xfrm>
            <a:off x="13652500" y="4151035"/>
            <a:ext cx="2324100" cy="381000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8DF0E027-B212-47A1-B4D7-768F51E6F5D1}"/>
              </a:ext>
            </a:extLst>
          </p:cNvPr>
          <p:cNvGrpSpPr/>
          <p:nvPr/>
        </p:nvGrpSpPr>
        <p:grpSpPr>
          <a:xfrm flipH="1">
            <a:off x="12545623" y="4998244"/>
            <a:ext cx="4599376" cy="1670541"/>
            <a:chOff x="-23558" y="-66675"/>
            <a:chExt cx="7104870" cy="2145446"/>
          </a:xfrm>
        </p:grpSpPr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22D3F134-EAFD-459F-81CE-7D8B67EAFE3C}"/>
                </a:ext>
              </a:extLst>
            </p:cNvPr>
            <p:cNvSpPr txBox="1"/>
            <p:nvPr/>
          </p:nvSpPr>
          <p:spPr>
            <a:xfrm>
              <a:off x="-23558" y="938741"/>
              <a:ext cx="7081313" cy="1140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sl-SI" sz="2600" spc="26" dirty="0">
                  <a:solidFill>
                    <a:srgbClr val="050707"/>
                  </a:solidFill>
                  <a:latin typeface="Raleway Bold"/>
                </a:rPr>
                <a:t>DO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12 MESECEV </a:t>
              </a:r>
              <a:r>
                <a:rPr lang="sl-SI" sz="2600" spc="26" dirty="0">
                  <a:solidFill>
                    <a:srgbClr val="050707"/>
                  </a:solidFill>
                  <a:latin typeface="Raleway Bold"/>
                </a:rPr>
                <a:t>PO ZAKLJUČKU ŠTUDIJA</a:t>
              </a:r>
              <a:endParaRPr lang="en-US" sz="2600" spc="26" dirty="0">
                <a:solidFill>
                  <a:srgbClr val="050707"/>
                </a:solidFill>
                <a:latin typeface="Raleway Bold"/>
              </a:endParaRP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61C0E55D-9458-4896-91D1-DB5C2D155B50}"/>
                </a:ext>
              </a:extLst>
            </p:cNvPr>
            <p:cNvSpPr txBox="1"/>
            <p:nvPr/>
          </p:nvSpPr>
          <p:spPr>
            <a:xfrm>
              <a:off x="-1" y="-66675"/>
              <a:ext cx="7081313" cy="68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sl-SI" sz="3200" spc="192" dirty="0">
                  <a:solidFill>
                    <a:srgbClr val="050707"/>
                  </a:solidFill>
                  <a:latin typeface="Raleway"/>
                </a:rPr>
                <a:t>DIPLOMANTI</a:t>
              </a:r>
              <a:endParaRPr lang="en-US" sz="3200" spc="192" dirty="0">
                <a:solidFill>
                  <a:srgbClr val="050707"/>
                </a:solidFill>
                <a:latin typeface="Raleway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003767">
              <a:alpha val="19607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4841732" y="2668375"/>
            <a:ext cx="11199818" cy="4564825"/>
            <a:chOff x="0" y="0"/>
            <a:chExt cx="14933091" cy="6086433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0"/>
              <a:ext cx="14933091" cy="1395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04"/>
                </a:lnSpc>
              </a:pPr>
              <a:r>
                <a:rPr lang="en-US" sz="6400" b="1" spc="64" dirty="0">
                  <a:solidFill>
                    <a:srgbClr val="050707"/>
                  </a:solidFill>
                  <a:latin typeface="Playfair Display Italics"/>
                </a:rPr>
                <a:t>Karierni center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74148"/>
              <a:ext cx="14933091" cy="4312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/>
            </a:p>
            <a:p>
              <a:pPr>
                <a:lnSpc>
                  <a:spcPts val="7200"/>
                </a:lnSpc>
              </a:pPr>
              <a:r>
                <a:rPr lang="en-US" sz="4800" spc="48">
                  <a:solidFill>
                    <a:srgbClr val="050707"/>
                  </a:solidFill>
                  <a:latin typeface="Raleway"/>
                </a:rPr>
                <a:t>karierni center@epf.nova-uni.si</a:t>
              </a:r>
            </a:p>
            <a:p>
              <a:pPr>
                <a:lnSpc>
                  <a:spcPts val="7200"/>
                </a:lnSpc>
              </a:pPr>
              <a:endParaRPr lang="en-US" sz="4800" spc="48">
                <a:solidFill>
                  <a:srgbClr val="050707"/>
                </a:solidFill>
                <a:latin typeface="Raleway"/>
              </a:endParaRPr>
            </a:p>
            <a:p>
              <a:pPr>
                <a:lnSpc>
                  <a:spcPts val="7200"/>
                </a:lnSpc>
              </a:pPr>
              <a:r>
                <a:rPr lang="en-US" sz="4800" spc="48">
                  <a:solidFill>
                    <a:srgbClr val="050707"/>
                  </a:solidFill>
                  <a:latin typeface="Raleway"/>
                </a:rPr>
                <a:t>05 338 44 06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2745" y="6124212"/>
            <a:ext cx="1108987" cy="11089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2745" y="4396294"/>
            <a:ext cx="1108987" cy="1108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5258" y="1844624"/>
            <a:ext cx="3509254" cy="2709188"/>
            <a:chOff x="0" y="0"/>
            <a:chExt cx="14317774" cy="10897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442195" y="2749327"/>
            <a:ext cx="364754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92" dirty="0">
                <a:solidFill>
                  <a:srgbClr val="050707"/>
                </a:solidFill>
                <a:latin typeface="Raleway Bold"/>
              </a:rPr>
              <a:t>Študentski</a:t>
            </a:r>
            <a:endParaRPr lang="sl-SI" sz="3200" spc="192" dirty="0">
              <a:solidFill>
                <a:srgbClr val="050707"/>
              </a:solidFill>
              <a:latin typeface="Raleway Bold"/>
            </a:endParaRPr>
          </a:p>
          <a:p>
            <a:pPr algn="ctr">
              <a:lnSpc>
                <a:spcPts val="4480"/>
              </a:lnSpc>
            </a:pPr>
            <a:r>
              <a:rPr lang="en-US" sz="3200" spc="192" dirty="0">
                <a:solidFill>
                  <a:srgbClr val="050707"/>
                </a:solidFill>
                <a:latin typeface="Raleway Bold"/>
              </a:rPr>
              <a:t>svet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060887" y="1844624"/>
            <a:ext cx="3894032" cy="2721003"/>
            <a:chOff x="0" y="0"/>
            <a:chExt cx="14317774" cy="108978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247427" y="2687259"/>
            <a:ext cx="3589121" cy="111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Akademski</a:t>
            </a:r>
            <a:r>
              <a:rPr lang="en-US" sz="3199" spc="191" dirty="0">
                <a:solidFill>
                  <a:srgbClr val="050707"/>
                </a:solidFill>
                <a:latin typeface="Raleway Bold"/>
              </a:rPr>
              <a:t> </a:t>
            </a: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forumi</a:t>
            </a:r>
            <a:endParaRPr lang="en-US" sz="3199" spc="191" dirty="0">
              <a:solidFill>
                <a:srgbClr val="050707"/>
              </a:solidFill>
              <a:latin typeface="Raleway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069757" y="1844624"/>
            <a:ext cx="3875568" cy="2716316"/>
            <a:chOff x="55427" y="-39187"/>
            <a:chExt cx="5042494" cy="3838035"/>
          </a:xfrm>
        </p:grpSpPr>
        <p:grpSp>
          <p:nvGrpSpPr>
            <p:cNvPr id="9" name="Group 9"/>
            <p:cNvGrpSpPr/>
            <p:nvPr/>
          </p:nvGrpSpPr>
          <p:grpSpPr>
            <a:xfrm>
              <a:off x="55427" y="-39187"/>
              <a:ext cx="5042494" cy="3838035"/>
              <a:chOff x="157380" y="-111270"/>
              <a:chExt cx="14317774" cy="1089780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57380" y="-111270"/>
                <a:ext cx="14317774" cy="10897804"/>
              </a:xfrm>
              <a:custGeom>
                <a:avLst/>
                <a:gdLst/>
                <a:ahLst/>
                <a:cxnLst/>
                <a:rect l="l" t="t" r="r" b="b"/>
                <a:pathLst>
                  <a:path w="14317774" h="10897804">
                    <a:moveTo>
                      <a:pt x="0" y="0"/>
                    </a:moveTo>
                    <a:lnTo>
                      <a:pt x="0" y="10897804"/>
                    </a:lnTo>
                    <a:lnTo>
                      <a:pt x="14317774" y="10897804"/>
                    </a:lnTo>
                    <a:lnTo>
                      <a:pt x="14317774" y="0"/>
                    </a:lnTo>
                    <a:lnTo>
                      <a:pt x="0" y="0"/>
                    </a:lnTo>
                    <a:close/>
                    <a:moveTo>
                      <a:pt x="14256814" y="10836844"/>
                    </a:moveTo>
                    <a:lnTo>
                      <a:pt x="59690" y="10836844"/>
                    </a:lnTo>
                    <a:lnTo>
                      <a:pt x="59690" y="59690"/>
                    </a:lnTo>
                    <a:lnTo>
                      <a:pt x="14256814" y="59690"/>
                    </a:lnTo>
                    <a:lnTo>
                      <a:pt x="14256814" y="10836844"/>
                    </a:lnTo>
                    <a:close/>
                  </a:path>
                </a:pathLst>
              </a:custGeom>
              <a:solidFill>
                <a:srgbClr val="003767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96048" y="1342862"/>
              <a:ext cx="4785495" cy="711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Okrogle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mize</a:t>
              </a:r>
              <a:endParaRPr lang="en-US" sz="3199" spc="191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062494" y="4829833"/>
            <a:ext cx="3781871" cy="2599665"/>
            <a:chOff x="0" y="0"/>
            <a:chExt cx="14317774" cy="108978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3255244" y="5341074"/>
            <a:ext cx="3589121" cy="1680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Zabavni</a:t>
            </a:r>
            <a:r>
              <a:rPr lang="en-US" sz="3199" spc="191" dirty="0">
                <a:solidFill>
                  <a:srgbClr val="050707"/>
                </a:solidFill>
                <a:latin typeface="Raleway Bold"/>
              </a:rPr>
              <a:t> </a:t>
            </a: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dogodki</a:t>
            </a:r>
            <a:r>
              <a:rPr lang="en-US" sz="3199" spc="191" dirty="0">
                <a:solidFill>
                  <a:srgbClr val="050707"/>
                </a:solidFill>
                <a:latin typeface="Raleway Bold"/>
              </a:rPr>
              <a:t> za </a:t>
            </a: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študente</a:t>
            </a:r>
            <a:endParaRPr lang="en-US" sz="3199" spc="191" dirty="0">
              <a:solidFill>
                <a:srgbClr val="050707"/>
              </a:solidFill>
              <a:latin typeface="Raleway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073915" y="4829834"/>
            <a:ext cx="3899465" cy="2599666"/>
            <a:chOff x="0" y="0"/>
            <a:chExt cx="14317774" cy="1089780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5287884" y="5678054"/>
            <a:ext cx="3589121" cy="111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Delavnice</a:t>
            </a:r>
            <a:r>
              <a:rPr lang="en-US" sz="3199" spc="191" dirty="0">
                <a:solidFill>
                  <a:srgbClr val="050707"/>
                </a:solidFill>
                <a:latin typeface="Raleway Bold"/>
              </a:rPr>
              <a:t> in </a:t>
            </a: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izobraževanja</a:t>
            </a:r>
            <a:endParaRPr lang="en-US" sz="3199" spc="191" dirty="0">
              <a:solidFill>
                <a:srgbClr val="050707"/>
              </a:solidFill>
              <a:latin typeface="Raleway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9069756" y="4829834"/>
            <a:ext cx="3896564" cy="2599666"/>
            <a:chOff x="0" y="0"/>
            <a:chExt cx="14317774" cy="108978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17774" cy="10897804"/>
            </a:xfrm>
            <a:custGeom>
              <a:avLst/>
              <a:gdLst/>
              <a:ahLst/>
              <a:cxnLst/>
              <a:rect l="l" t="t" r="r" b="b"/>
              <a:pathLst>
                <a:path w="14317774" h="10897804">
                  <a:moveTo>
                    <a:pt x="0" y="0"/>
                  </a:moveTo>
                  <a:lnTo>
                    <a:pt x="0" y="10897804"/>
                  </a:lnTo>
                  <a:lnTo>
                    <a:pt x="14317774" y="10897804"/>
                  </a:lnTo>
                  <a:lnTo>
                    <a:pt x="14317774" y="0"/>
                  </a:lnTo>
                  <a:lnTo>
                    <a:pt x="0" y="0"/>
                  </a:lnTo>
                  <a:close/>
                  <a:moveTo>
                    <a:pt x="14256814" y="10836844"/>
                  </a:moveTo>
                  <a:lnTo>
                    <a:pt x="59690" y="10836844"/>
                  </a:lnTo>
                  <a:lnTo>
                    <a:pt x="59690" y="59690"/>
                  </a:lnTo>
                  <a:lnTo>
                    <a:pt x="14256814" y="59690"/>
                  </a:lnTo>
                  <a:lnTo>
                    <a:pt x="14256814" y="10836844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9268919" y="5678054"/>
            <a:ext cx="3589121" cy="111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Strokovne</a:t>
            </a:r>
            <a:r>
              <a:rPr lang="en-US" sz="3199" spc="191" dirty="0">
                <a:solidFill>
                  <a:srgbClr val="050707"/>
                </a:solidFill>
                <a:latin typeface="Raleway Bold"/>
              </a:rPr>
              <a:t> </a:t>
            </a:r>
            <a:r>
              <a:rPr lang="en-US" sz="3199" spc="191" dirty="0" err="1">
                <a:solidFill>
                  <a:srgbClr val="050707"/>
                </a:solidFill>
                <a:latin typeface="Raleway Bold"/>
              </a:rPr>
              <a:t>ekskurzije</a:t>
            </a:r>
            <a:endParaRPr lang="en-US" sz="3199" spc="191" dirty="0">
              <a:solidFill>
                <a:srgbClr val="050707"/>
              </a:solidFill>
              <a:latin typeface="Raleway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442195" y="4829835"/>
            <a:ext cx="3522317" cy="2599664"/>
            <a:chOff x="0" y="0"/>
            <a:chExt cx="5042494" cy="3838035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5042494" cy="3838035"/>
              <a:chOff x="0" y="0"/>
              <a:chExt cx="14317774" cy="1089780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4317774" cy="10897804"/>
              </a:xfrm>
              <a:custGeom>
                <a:avLst/>
                <a:gdLst/>
                <a:ahLst/>
                <a:cxnLst/>
                <a:rect l="l" t="t" r="r" b="b"/>
                <a:pathLst>
                  <a:path w="14317774" h="10897804">
                    <a:moveTo>
                      <a:pt x="0" y="0"/>
                    </a:moveTo>
                    <a:lnTo>
                      <a:pt x="0" y="10897804"/>
                    </a:lnTo>
                    <a:lnTo>
                      <a:pt x="14317774" y="10897804"/>
                    </a:lnTo>
                    <a:lnTo>
                      <a:pt x="14317774" y="0"/>
                    </a:lnTo>
                    <a:lnTo>
                      <a:pt x="0" y="0"/>
                    </a:lnTo>
                    <a:close/>
                    <a:moveTo>
                      <a:pt x="14256814" y="10836844"/>
                    </a:moveTo>
                    <a:lnTo>
                      <a:pt x="59690" y="10836844"/>
                    </a:lnTo>
                    <a:lnTo>
                      <a:pt x="59690" y="59690"/>
                    </a:lnTo>
                    <a:lnTo>
                      <a:pt x="14256814" y="59690"/>
                    </a:lnTo>
                    <a:lnTo>
                      <a:pt x="14256814" y="10836844"/>
                    </a:lnTo>
                    <a:close/>
                  </a:path>
                </a:pathLst>
              </a:custGeom>
              <a:solidFill>
                <a:srgbClr val="003767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28500" y="1153184"/>
              <a:ext cx="4785495" cy="146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Mednarodne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konference</a:t>
              </a:r>
              <a:endParaRPr lang="en-US" sz="3199" spc="191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947229" y="7573033"/>
            <a:ext cx="3932344" cy="2579947"/>
            <a:chOff x="119681" y="4049943"/>
            <a:chExt cx="5042494" cy="3838035"/>
          </a:xfrm>
        </p:grpSpPr>
        <p:grpSp>
          <p:nvGrpSpPr>
            <p:cNvPr id="26" name="Group 26"/>
            <p:cNvGrpSpPr/>
            <p:nvPr/>
          </p:nvGrpSpPr>
          <p:grpSpPr>
            <a:xfrm>
              <a:off x="119681" y="4049943"/>
              <a:ext cx="5042494" cy="3838035"/>
              <a:chOff x="339826" y="11499499"/>
              <a:chExt cx="14317774" cy="1089780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339826" y="11499499"/>
                <a:ext cx="14317774" cy="10897804"/>
              </a:xfrm>
              <a:custGeom>
                <a:avLst/>
                <a:gdLst/>
                <a:ahLst/>
                <a:cxnLst/>
                <a:rect l="l" t="t" r="r" b="b"/>
                <a:pathLst>
                  <a:path w="14317774" h="10897804">
                    <a:moveTo>
                      <a:pt x="0" y="0"/>
                    </a:moveTo>
                    <a:lnTo>
                      <a:pt x="0" y="10897804"/>
                    </a:lnTo>
                    <a:lnTo>
                      <a:pt x="14317774" y="10897804"/>
                    </a:lnTo>
                    <a:lnTo>
                      <a:pt x="14317774" y="0"/>
                    </a:lnTo>
                    <a:lnTo>
                      <a:pt x="0" y="0"/>
                    </a:lnTo>
                    <a:close/>
                    <a:moveTo>
                      <a:pt x="14256814" y="10836844"/>
                    </a:moveTo>
                    <a:lnTo>
                      <a:pt x="59690" y="10836844"/>
                    </a:lnTo>
                    <a:lnTo>
                      <a:pt x="59690" y="59690"/>
                    </a:lnTo>
                    <a:lnTo>
                      <a:pt x="14256814" y="59690"/>
                    </a:lnTo>
                    <a:lnTo>
                      <a:pt x="14256814" y="10836844"/>
                    </a:lnTo>
                    <a:close/>
                  </a:path>
                </a:pathLst>
              </a:custGeom>
              <a:solidFill>
                <a:srgbClr val="003767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248180" y="5075518"/>
              <a:ext cx="4785495" cy="146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Poletne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in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jesenske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šole</a:t>
              </a:r>
              <a:endParaRPr lang="en-US" sz="3199" spc="191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073576" y="7573033"/>
            <a:ext cx="3781871" cy="2579947"/>
            <a:chOff x="0" y="0"/>
            <a:chExt cx="5042494" cy="3838035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5042494" cy="3838035"/>
              <a:chOff x="0" y="0"/>
              <a:chExt cx="14317774" cy="1089780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4317774" cy="10897804"/>
              </a:xfrm>
              <a:custGeom>
                <a:avLst/>
                <a:gdLst/>
                <a:ahLst/>
                <a:cxnLst/>
                <a:rect l="l" t="t" r="r" b="b"/>
                <a:pathLst>
                  <a:path w="14317774" h="10897804">
                    <a:moveTo>
                      <a:pt x="0" y="0"/>
                    </a:moveTo>
                    <a:lnTo>
                      <a:pt x="0" y="10897804"/>
                    </a:lnTo>
                    <a:lnTo>
                      <a:pt x="14317774" y="10897804"/>
                    </a:lnTo>
                    <a:lnTo>
                      <a:pt x="14317774" y="0"/>
                    </a:lnTo>
                    <a:lnTo>
                      <a:pt x="0" y="0"/>
                    </a:lnTo>
                    <a:close/>
                    <a:moveTo>
                      <a:pt x="14256814" y="10836844"/>
                    </a:moveTo>
                    <a:lnTo>
                      <a:pt x="59690" y="10836844"/>
                    </a:lnTo>
                    <a:lnTo>
                      <a:pt x="59690" y="59690"/>
                    </a:lnTo>
                    <a:lnTo>
                      <a:pt x="14256814" y="59690"/>
                    </a:lnTo>
                    <a:lnTo>
                      <a:pt x="14256814" y="10836844"/>
                    </a:lnTo>
                    <a:close/>
                  </a:path>
                </a:pathLst>
              </a:custGeom>
              <a:solidFill>
                <a:srgbClr val="003767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28500" y="1153184"/>
              <a:ext cx="4785495" cy="146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Tekaški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klub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Nove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univerze</a:t>
              </a:r>
              <a:endParaRPr lang="en-US" sz="3199" spc="191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023647" y="7573033"/>
            <a:ext cx="3781871" cy="2579947"/>
            <a:chOff x="-2056886" y="-242133"/>
            <a:chExt cx="5042494" cy="3838035"/>
          </a:xfrm>
        </p:grpSpPr>
        <p:grpSp>
          <p:nvGrpSpPr>
            <p:cNvPr id="34" name="Group 34"/>
            <p:cNvGrpSpPr/>
            <p:nvPr/>
          </p:nvGrpSpPr>
          <p:grpSpPr>
            <a:xfrm>
              <a:off x="-2056886" y="-242133"/>
              <a:ext cx="5042494" cy="3838035"/>
              <a:chOff x="-5840371" y="-687517"/>
              <a:chExt cx="14317774" cy="1089780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-5840371" y="-687517"/>
                <a:ext cx="14317774" cy="10897804"/>
              </a:xfrm>
              <a:custGeom>
                <a:avLst/>
                <a:gdLst/>
                <a:ahLst/>
                <a:cxnLst/>
                <a:rect l="l" t="t" r="r" b="b"/>
                <a:pathLst>
                  <a:path w="14317774" h="10897804">
                    <a:moveTo>
                      <a:pt x="0" y="0"/>
                    </a:moveTo>
                    <a:lnTo>
                      <a:pt x="0" y="10897804"/>
                    </a:lnTo>
                    <a:lnTo>
                      <a:pt x="14317774" y="10897804"/>
                    </a:lnTo>
                    <a:lnTo>
                      <a:pt x="14317774" y="0"/>
                    </a:lnTo>
                    <a:lnTo>
                      <a:pt x="0" y="0"/>
                    </a:lnTo>
                    <a:close/>
                    <a:moveTo>
                      <a:pt x="14256814" y="10836844"/>
                    </a:moveTo>
                    <a:lnTo>
                      <a:pt x="59690" y="10836844"/>
                    </a:lnTo>
                    <a:lnTo>
                      <a:pt x="59690" y="59690"/>
                    </a:lnTo>
                    <a:lnTo>
                      <a:pt x="14256814" y="59690"/>
                    </a:lnTo>
                    <a:lnTo>
                      <a:pt x="14256814" y="10836844"/>
                    </a:lnTo>
                    <a:close/>
                  </a:path>
                </a:pathLst>
              </a:custGeom>
              <a:solidFill>
                <a:srgbClr val="003767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-1928385" y="936749"/>
              <a:ext cx="4785494" cy="146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Gostujoča</a:t>
              </a:r>
              <a:r>
                <a:rPr lang="en-US" sz="3199" spc="191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199" spc="191" dirty="0" err="1">
                  <a:solidFill>
                    <a:srgbClr val="050707"/>
                  </a:solidFill>
                  <a:latin typeface="Raleway Bold"/>
                </a:rPr>
                <a:t>predavanja</a:t>
              </a:r>
              <a:endParaRPr lang="en-US" sz="3199" spc="191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3736990" y="662885"/>
            <a:ext cx="10280030" cy="102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spc="372" dirty="0" err="1">
                <a:latin typeface="Playfair Display Italics"/>
              </a:rPr>
              <a:t>Obštudijske</a:t>
            </a:r>
            <a:r>
              <a:rPr lang="en-US" sz="6200" spc="372" dirty="0">
                <a:latin typeface="Playfair Display Italics"/>
              </a:rPr>
              <a:t> </a:t>
            </a:r>
            <a:r>
              <a:rPr lang="en-US" sz="6200" spc="372" dirty="0" err="1">
                <a:latin typeface="Playfair Display Italics"/>
              </a:rPr>
              <a:t>dejavnosti</a:t>
            </a:r>
            <a:endParaRPr lang="en-US" sz="6200" spc="372" dirty="0">
              <a:latin typeface="Playfair Display Italics"/>
            </a:endParaRPr>
          </a:p>
        </p:txBody>
      </p:sp>
      <p:grpSp>
        <p:nvGrpSpPr>
          <p:cNvPr id="40" name="Group 8"/>
          <p:cNvGrpSpPr/>
          <p:nvPr/>
        </p:nvGrpSpPr>
        <p:grpSpPr>
          <a:xfrm>
            <a:off x="13062494" y="1837496"/>
            <a:ext cx="3781871" cy="2716316"/>
            <a:chOff x="55427" y="-39187"/>
            <a:chExt cx="5042494" cy="3838035"/>
          </a:xfrm>
        </p:grpSpPr>
        <p:grpSp>
          <p:nvGrpSpPr>
            <p:cNvPr id="41" name="Group 9"/>
            <p:cNvGrpSpPr/>
            <p:nvPr/>
          </p:nvGrpSpPr>
          <p:grpSpPr>
            <a:xfrm>
              <a:off x="55427" y="-39187"/>
              <a:ext cx="5042494" cy="3838035"/>
              <a:chOff x="157380" y="-111270"/>
              <a:chExt cx="14317774" cy="10897804"/>
            </a:xfrm>
          </p:grpSpPr>
          <p:sp>
            <p:nvSpPr>
              <p:cNvPr id="43" name="Freeform 10"/>
              <p:cNvSpPr/>
              <p:nvPr/>
            </p:nvSpPr>
            <p:spPr>
              <a:xfrm>
                <a:off x="157380" y="-111270"/>
                <a:ext cx="14317774" cy="10897804"/>
              </a:xfrm>
              <a:custGeom>
                <a:avLst/>
                <a:gdLst/>
                <a:ahLst/>
                <a:cxnLst/>
                <a:rect l="l" t="t" r="r" b="b"/>
                <a:pathLst>
                  <a:path w="14317774" h="10897804">
                    <a:moveTo>
                      <a:pt x="0" y="0"/>
                    </a:moveTo>
                    <a:lnTo>
                      <a:pt x="0" y="10897804"/>
                    </a:lnTo>
                    <a:lnTo>
                      <a:pt x="14317774" y="10897804"/>
                    </a:lnTo>
                    <a:lnTo>
                      <a:pt x="14317774" y="0"/>
                    </a:lnTo>
                    <a:lnTo>
                      <a:pt x="0" y="0"/>
                    </a:lnTo>
                    <a:close/>
                    <a:moveTo>
                      <a:pt x="14256814" y="10836844"/>
                    </a:moveTo>
                    <a:lnTo>
                      <a:pt x="59690" y="10836844"/>
                    </a:lnTo>
                    <a:lnTo>
                      <a:pt x="59690" y="59690"/>
                    </a:lnTo>
                    <a:lnTo>
                      <a:pt x="14256814" y="59690"/>
                    </a:lnTo>
                    <a:lnTo>
                      <a:pt x="14256814" y="10836844"/>
                    </a:lnTo>
                    <a:close/>
                  </a:path>
                </a:pathLst>
              </a:custGeom>
              <a:solidFill>
                <a:srgbClr val="003767"/>
              </a:solidFill>
            </p:spPr>
          </p:sp>
        </p:grpSp>
        <p:sp>
          <p:nvSpPr>
            <p:cNvPr id="42" name="TextBox 11"/>
            <p:cNvSpPr txBox="1"/>
            <p:nvPr/>
          </p:nvSpPr>
          <p:spPr>
            <a:xfrm>
              <a:off x="183926" y="1103410"/>
              <a:ext cx="4785495" cy="1565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sl-SI" sz="3199" spc="191" dirty="0">
                  <a:solidFill>
                    <a:srgbClr val="050707"/>
                  </a:solidFill>
                  <a:latin typeface="Raleway Bold"/>
                </a:rPr>
                <a:t>Humanistične korespondence</a:t>
              </a:r>
              <a:endParaRPr lang="en-US" sz="3199" spc="191" dirty="0">
                <a:solidFill>
                  <a:srgbClr val="050707"/>
                </a:solidFill>
                <a:latin typeface="Raleway Bold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67895" y="1714500"/>
            <a:ext cx="7766504" cy="7225793"/>
            <a:chOff x="-330322" y="1090165"/>
            <a:chExt cx="10355337" cy="9634390"/>
          </a:xfrm>
        </p:grpSpPr>
        <p:sp>
          <p:nvSpPr>
            <p:cNvPr id="4" name="TextBox 4"/>
            <p:cNvSpPr txBox="1"/>
            <p:nvPr/>
          </p:nvSpPr>
          <p:spPr>
            <a:xfrm>
              <a:off x="-330322" y="1090165"/>
              <a:ext cx="10355337" cy="311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20"/>
                </a:lnSpc>
              </a:pPr>
              <a:r>
                <a:rPr lang="en-US" sz="7600" spc="76" dirty="0">
                  <a:solidFill>
                    <a:srgbClr val="050707"/>
                  </a:solidFill>
                  <a:latin typeface="Playfair Display Italics"/>
                </a:rPr>
                <a:t>HVALA ZA </a:t>
              </a:r>
              <a:r>
                <a:rPr lang="sl-SI" sz="7600" spc="76" dirty="0">
                  <a:solidFill>
                    <a:srgbClr val="050707"/>
                  </a:solidFill>
                  <a:latin typeface="Playfair Display Italics"/>
                </a:rPr>
                <a:t>VAŠO </a:t>
              </a:r>
              <a:r>
                <a:rPr lang="en-US" sz="7600" spc="76" dirty="0">
                  <a:solidFill>
                    <a:srgbClr val="050707"/>
                  </a:solidFill>
                  <a:latin typeface="Playfair Display Italics"/>
                </a:rPr>
                <a:t>POZORNOST!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37738" y="5430171"/>
              <a:ext cx="9423086" cy="140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ZA VSE INFORMACIJE SMO VAM NA VOLJO: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7737" y="7698086"/>
              <a:ext cx="9161753" cy="30264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sl-SI" sz="3200" spc="252" dirty="0">
                  <a:solidFill>
                    <a:srgbClr val="050707"/>
                  </a:solidFill>
                  <a:latin typeface="Raleway"/>
                </a:rPr>
                <a:t>           </a:t>
              </a:r>
              <a:r>
                <a:rPr lang="en-US" sz="3200" spc="252" dirty="0">
                  <a:solidFill>
                    <a:srgbClr val="050707"/>
                  </a:solidFill>
                  <a:latin typeface="Raleway"/>
                </a:rPr>
                <a:t>referat@fsms.nova-uni.si</a:t>
              </a:r>
            </a:p>
            <a:p>
              <a:pPr>
                <a:lnSpc>
                  <a:spcPts val="5880"/>
                </a:lnSpc>
              </a:pPr>
              <a:endParaRPr lang="en-US" sz="4200" spc="252" dirty="0">
                <a:solidFill>
                  <a:srgbClr val="050707"/>
                </a:solidFill>
                <a:latin typeface="Raleway"/>
              </a:endParaRPr>
            </a:p>
            <a:p>
              <a:pPr>
                <a:lnSpc>
                  <a:spcPts val="5880"/>
                </a:lnSpc>
              </a:pPr>
              <a:r>
                <a:rPr lang="sl-SI" sz="4200" spc="252" dirty="0">
                  <a:solidFill>
                    <a:srgbClr val="050707"/>
                  </a:solidFill>
                  <a:latin typeface="Raleway"/>
                </a:rPr>
                <a:t>         </a:t>
              </a:r>
              <a:r>
                <a:rPr lang="en-US" sz="3600" spc="252" dirty="0">
                  <a:solidFill>
                    <a:srgbClr val="050707"/>
                  </a:solidFill>
                  <a:latin typeface="Raleway"/>
                </a:rPr>
                <a:t>05 934 47 62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7333" y="6524167"/>
            <a:ext cx="1108987" cy="11089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8833" y="8039100"/>
            <a:ext cx="1108987" cy="1108987"/>
          </a:xfrm>
          <a:prstGeom prst="rect">
            <a:avLst/>
          </a:prstGeom>
        </p:spPr>
      </p:pic>
      <p:sp>
        <p:nvSpPr>
          <p:cNvPr id="10" name="AutoShape 2"/>
          <p:cNvSpPr/>
          <p:nvPr/>
        </p:nvSpPr>
        <p:spPr>
          <a:xfrm>
            <a:off x="9111917" y="0"/>
            <a:ext cx="9176083" cy="10020300"/>
          </a:xfrm>
          <a:prstGeom prst="rect">
            <a:avLst/>
          </a:prstGeom>
          <a:solidFill>
            <a:srgbClr val="003767"/>
          </a:solidFill>
        </p:spPr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257299"/>
            <a:ext cx="9753601" cy="65014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19685" y="2030315"/>
            <a:ext cx="9448915" cy="6976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Spoštovani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!</a:t>
            </a:r>
          </a:p>
          <a:p>
            <a:pPr>
              <a:lnSpc>
                <a:spcPts val="3241"/>
              </a:lnSpc>
            </a:pPr>
            <a:endParaRPr lang="en-US" sz="2161" spc="21" dirty="0">
              <a:solidFill>
                <a:srgbClr val="050707"/>
              </a:solidFill>
              <a:latin typeface="Raleway"/>
            </a:endParaRPr>
          </a:p>
          <a:p>
            <a:pPr algn="just"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Naša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fakulteta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kljub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svoji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mladosti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že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ponaša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vsemi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atributi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odlične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univerzitetne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ustanove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Ponuja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kompletno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študijsko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vertikalo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Močna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je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tudi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v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horizontalni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povezanosti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drugimi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študijskimi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programi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drugih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članic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Nove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Univerze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Ponašamo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se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odlično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raziskovalno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dejavnostjo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zelo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referenčnimi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raziskovalci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različnih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profilov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Zato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lahko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ponudimo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možnost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za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razvoj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vašega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raziskovalnega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potenciala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Ponašamo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pa se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tudi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mednarodno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vpetostjo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povezanostjo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interesno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sorodnimi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institucijami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svetu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in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internacionalizacijo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Razpolagamo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z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Eche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listino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omogoča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študijske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in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profesorske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izmenjave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ter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izgradnjo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mednarodnih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strateških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partnerstev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.</a:t>
            </a:r>
            <a:endParaRPr lang="sl-SI" sz="2161" spc="21" dirty="0">
              <a:solidFill>
                <a:srgbClr val="050707"/>
              </a:solidFill>
              <a:latin typeface="Raleway"/>
            </a:endParaRPr>
          </a:p>
          <a:p>
            <a:pPr algn="just">
              <a:lnSpc>
                <a:spcPts val="3241"/>
              </a:lnSpc>
            </a:pPr>
            <a:endParaRPr lang="en-US" sz="2161" spc="21" dirty="0">
              <a:solidFill>
                <a:srgbClr val="050707"/>
              </a:solidFill>
              <a:latin typeface="Raleway"/>
            </a:endParaRPr>
          </a:p>
          <a:p>
            <a:pPr algn="just"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Veselim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se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teh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izzivov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,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ki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so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pred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nami</a:t>
            </a:r>
            <a:r>
              <a:rPr lang="en-US" sz="2161" spc="21" dirty="0">
                <a:solidFill>
                  <a:srgbClr val="050707"/>
                </a:solidFill>
                <a:latin typeface="Raleway"/>
              </a:rPr>
              <a:t>!</a:t>
            </a:r>
          </a:p>
          <a:p>
            <a:pPr>
              <a:lnSpc>
                <a:spcPts val="3241"/>
              </a:lnSpc>
            </a:pPr>
            <a:endParaRPr lang="en-US" sz="2161" spc="21" dirty="0">
              <a:solidFill>
                <a:srgbClr val="050707"/>
              </a:solidFill>
              <a:latin typeface="Raleway"/>
            </a:endParaRPr>
          </a:p>
          <a:p>
            <a:pPr algn="r">
              <a:lnSpc>
                <a:spcPts val="3241"/>
              </a:lnSpc>
            </a:pPr>
            <a:r>
              <a:rPr lang="en-US" sz="2161" spc="21" dirty="0" err="1">
                <a:solidFill>
                  <a:srgbClr val="050707"/>
                </a:solidFill>
                <a:latin typeface="Raleway"/>
              </a:rPr>
              <a:t>Dekan</a:t>
            </a:r>
            <a:r>
              <a:rPr lang="sl-SI" sz="2161" spc="21" dirty="0">
                <a:solidFill>
                  <a:srgbClr val="050707"/>
                </a:solidFill>
                <a:latin typeface="Raleway"/>
              </a:rPr>
              <a:t>ja</a:t>
            </a:r>
            <a:endParaRPr lang="en-US" sz="2161" spc="21" dirty="0">
              <a:solidFill>
                <a:srgbClr val="050707"/>
              </a:solidFill>
              <a:latin typeface="Raleway"/>
            </a:endParaRPr>
          </a:p>
          <a:p>
            <a:pPr algn="r">
              <a:lnSpc>
                <a:spcPts val="3241"/>
              </a:lnSpc>
            </a:pPr>
            <a:r>
              <a:rPr lang="en-US" sz="2161" spc="21" dirty="0">
                <a:solidFill>
                  <a:srgbClr val="050707"/>
                </a:solidFill>
                <a:latin typeface="Raleway"/>
              </a:rPr>
              <a:t>prof. dr. </a:t>
            </a:r>
            <a:r>
              <a:rPr lang="sl-SI" sz="2161" spc="21" dirty="0">
                <a:solidFill>
                  <a:srgbClr val="050707"/>
                </a:solidFill>
                <a:latin typeface="Raleway"/>
              </a:rPr>
              <a:t>Polona Tratnik</a:t>
            </a:r>
            <a:endParaRPr lang="en-US" sz="2161" spc="21" dirty="0">
              <a:solidFill>
                <a:srgbClr val="050707"/>
              </a:solidFill>
              <a:latin typeface="Raleway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-273" r="23872" b="-1"/>
          <a:stretch/>
        </p:blipFill>
        <p:spPr>
          <a:xfrm>
            <a:off x="2362200" y="2857500"/>
            <a:ext cx="3505199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1800" y="1181100"/>
            <a:ext cx="12589647" cy="860190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43400" y="4457700"/>
            <a:ext cx="7752413" cy="3338827"/>
            <a:chOff x="0" y="-9525"/>
            <a:chExt cx="10336550" cy="4451770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0336550" cy="683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0"/>
                </a:lnSpc>
              </a:pPr>
              <a:r>
                <a:rPr lang="en-US" sz="3325" spc="232" dirty="0">
                  <a:solidFill>
                    <a:srgbClr val="003767"/>
                  </a:solidFill>
                  <a:latin typeface="Raleway Bold"/>
                </a:rPr>
                <a:t>ŠTUDIJSKI CENTER LJUBLJANA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37011"/>
              <a:ext cx="9218950" cy="35052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08"/>
                </a:lnSpc>
              </a:pPr>
              <a:r>
                <a:rPr lang="en-US" sz="2738" spc="27" dirty="0" err="1">
                  <a:solidFill>
                    <a:srgbClr val="050707"/>
                  </a:solidFill>
                  <a:latin typeface="Raleway Bold"/>
                </a:rPr>
                <a:t>Mestni</a:t>
              </a:r>
              <a:r>
                <a:rPr lang="en-US" sz="2738" spc="27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738" spc="27" dirty="0" err="1">
                  <a:solidFill>
                    <a:srgbClr val="050707"/>
                  </a:solidFill>
                  <a:latin typeface="Raleway Bold"/>
                </a:rPr>
                <a:t>trg</a:t>
              </a:r>
              <a:r>
                <a:rPr lang="en-US" sz="2738" spc="27" dirty="0">
                  <a:solidFill>
                    <a:srgbClr val="050707"/>
                  </a:solidFill>
                  <a:latin typeface="Raleway Bold"/>
                </a:rPr>
                <a:t> 23,</a:t>
              </a:r>
            </a:p>
            <a:p>
              <a:pPr algn="ctr">
                <a:lnSpc>
                  <a:spcPts val="4108"/>
                </a:lnSpc>
              </a:pPr>
              <a:r>
                <a:rPr lang="en-US" sz="2738" spc="27" dirty="0">
                  <a:solidFill>
                    <a:srgbClr val="050707"/>
                  </a:solidFill>
                  <a:latin typeface="Raleway Bold"/>
                </a:rPr>
                <a:t>1000 Ljubljana</a:t>
              </a:r>
            </a:p>
            <a:p>
              <a:pPr algn="ctr">
                <a:lnSpc>
                  <a:spcPts val="4108"/>
                </a:lnSpc>
              </a:pPr>
              <a:endParaRPr lang="en-US" sz="2738" spc="27" dirty="0">
                <a:solidFill>
                  <a:srgbClr val="050707"/>
                </a:solidFill>
                <a:latin typeface="Raleway Bold"/>
              </a:endParaRPr>
            </a:p>
            <a:p>
              <a:pPr algn="ctr">
                <a:lnSpc>
                  <a:spcPts val="4108"/>
                </a:lnSpc>
              </a:pPr>
              <a:r>
                <a:rPr lang="en-US" sz="2738" spc="27" dirty="0">
                  <a:solidFill>
                    <a:srgbClr val="050707"/>
                  </a:solidFill>
                  <a:latin typeface="Raleway Bold"/>
                </a:rPr>
                <a:t>T: 05 93 44 762</a:t>
              </a:r>
            </a:p>
            <a:p>
              <a:pPr algn="ctr">
                <a:lnSpc>
                  <a:spcPts val="4108"/>
                </a:lnSpc>
              </a:pPr>
              <a:r>
                <a:rPr lang="en-US" sz="2738" spc="27" dirty="0">
                  <a:solidFill>
                    <a:srgbClr val="050707"/>
                  </a:solidFill>
                  <a:latin typeface="Raleway Bold"/>
                </a:rPr>
                <a:t>E: referat@fsms.nova-uni.si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067300"/>
            <a:ext cx="5039109" cy="1745746"/>
            <a:chOff x="0" y="0"/>
            <a:chExt cx="6718812" cy="2327662"/>
          </a:xfrm>
        </p:grpSpPr>
        <p:sp>
          <p:nvSpPr>
            <p:cNvPr id="3" name="TextBox 3"/>
            <p:cNvSpPr txBox="1"/>
            <p:nvPr/>
          </p:nvSpPr>
          <p:spPr>
            <a:xfrm>
              <a:off x="0" y="1748965"/>
              <a:ext cx="6718812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 algn="ctr">
                <a:lnSpc>
                  <a:spcPts val="3640"/>
                </a:lnSpc>
                <a:buFont typeface="Arial"/>
                <a:buChar char="•"/>
              </a:pPr>
              <a:r>
                <a:rPr lang="en-US" sz="2600" spc="26">
                  <a:solidFill>
                    <a:srgbClr val="050707"/>
                  </a:solidFill>
                  <a:latin typeface="Raleway Bold"/>
                </a:rPr>
                <a:t>Slovenski študiji (UN)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6718812" cy="1461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DODIPLOMSKI</a:t>
              </a:r>
            </a:p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1. bolonjska stopnja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90546" y="1330643"/>
            <a:ext cx="14106909" cy="11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7600" spc="76" dirty="0" err="1">
                <a:solidFill>
                  <a:srgbClr val="050707"/>
                </a:solidFill>
                <a:latin typeface="Playfair Display Italics"/>
              </a:rPr>
              <a:t>Študijski</a:t>
            </a:r>
            <a:r>
              <a:rPr lang="en-US" sz="7600" spc="76" dirty="0">
                <a:solidFill>
                  <a:srgbClr val="050707"/>
                </a:solidFill>
                <a:latin typeface="Playfair Display Italics"/>
              </a:rPr>
              <a:t> </a:t>
            </a:r>
            <a:r>
              <a:rPr lang="en-US" sz="7600" spc="76" dirty="0" err="1">
                <a:solidFill>
                  <a:srgbClr val="050707"/>
                </a:solidFill>
                <a:latin typeface="Playfair Display Italics"/>
              </a:rPr>
              <a:t>programi</a:t>
            </a:r>
            <a:endParaRPr lang="en-US" sz="7600" spc="76" dirty="0">
              <a:solidFill>
                <a:srgbClr val="050707"/>
              </a:solidFill>
              <a:latin typeface="Playfair Display Italic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4267200"/>
            <a:ext cx="16230600" cy="38100"/>
          </a:xfrm>
          <a:prstGeom prst="rect">
            <a:avLst/>
          </a:prstGeom>
          <a:solidFill>
            <a:srgbClr val="050707"/>
          </a:solidFill>
        </p:spPr>
      </p:sp>
      <p:sp>
        <p:nvSpPr>
          <p:cNvPr id="7" name="AutoShape 7"/>
          <p:cNvSpPr/>
          <p:nvPr/>
        </p:nvSpPr>
        <p:spPr>
          <a:xfrm>
            <a:off x="2386204" y="4095750"/>
            <a:ext cx="2324100" cy="381000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8" name="Group 8"/>
          <p:cNvGrpSpPr/>
          <p:nvPr/>
        </p:nvGrpSpPr>
        <p:grpSpPr>
          <a:xfrm>
            <a:off x="6346127" y="5067300"/>
            <a:ext cx="5595746" cy="1745746"/>
            <a:chOff x="0" y="0"/>
            <a:chExt cx="7460994" cy="2327662"/>
          </a:xfrm>
        </p:grpSpPr>
        <p:sp>
          <p:nvSpPr>
            <p:cNvPr id="9" name="TextBox 9"/>
            <p:cNvSpPr txBox="1"/>
            <p:nvPr/>
          </p:nvSpPr>
          <p:spPr>
            <a:xfrm>
              <a:off x="0" y="1748965"/>
              <a:ext cx="7460994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 algn="ctr">
                <a:lnSpc>
                  <a:spcPts val="3640"/>
                </a:lnSpc>
                <a:buFont typeface="Arial"/>
                <a:buChar char="•"/>
              </a:pP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Slovenski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študiji</a:t>
              </a:r>
              <a:r>
                <a:rPr lang="sl-SI" sz="2600" spc="26" dirty="0">
                  <a:solidFill>
                    <a:srgbClr val="050707"/>
                  </a:solidFill>
                  <a:latin typeface="Raleway Bold"/>
                </a:rPr>
                <a:t> II</a:t>
              </a:r>
              <a:endParaRPr lang="en-US" sz="2600" spc="26" dirty="0">
                <a:solidFill>
                  <a:srgbClr val="050707"/>
                </a:solidFill>
                <a:latin typeface="Raleway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7460994" cy="1461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MAGISTRSKI</a:t>
              </a:r>
            </a:p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2. bolonjska stopnja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7981950" y="4114800"/>
            <a:ext cx="2324100" cy="381000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12" name="Group 12"/>
          <p:cNvGrpSpPr/>
          <p:nvPr/>
        </p:nvGrpSpPr>
        <p:grpSpPr>
          <a:xfrm>
            <a:off x="12220191" y="5067300"/>
            <a:ext cx="5039109" cy="1745746"/>
            <a:chOff x="0" y="0"/>
            <a:chExt cx="6718812" cy="232766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748965"/>
              <a:ext cx="6718812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 algn="ctr">
                <a:lnSpc>
                  <a:spcPts val="3640"/>
                </a:lnSpc>
                <a:buFont typeface="Arial"/>
                <a:buChar char="•"/>
              </a:pP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Slovenski</a:t>
              </a:r>
              <a:r>
                <a:rPr lang="en-US" sz="2600" spc="26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 Bold"/>
                </a:rPr>
                <a:t>študiji</a:t>
              </a:r>
              <a:r>
                <a:rPr lang="sl-SI" sz="2600" spc="26" dirty="0">
                  <a:solidFill>
                    <a:srgbClr val="050707"/>
                  </a:solidFill>
                  <a:latin typeface="Raleway Bold"/>
                </a:rPr>
                <a:t> III</a:t>
              </a:r>
              <a:endParaRPr lang="en-US" sz="2600" spc="26" dirty="0">
                <a:solidFill>
                  <a:srgbClr val="050707"/>
                </a:solidFill>
                <a:latin typeface="Raleway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6718812" cy="1461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DOKTORSKI</a:t>
              </a:r>
            </a:p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050707"/>
                  </a:solidFill>
                  <a:latin typeface="Raleway"/>
                </a:rPr>
                <a:t>3. bolonjska stopnja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3577696" y="4114800"/>
            <a:ext cx="2324100" cy="381000"/>
          </a:xfrm>
          <a:prstGeom prst="rect">
            <a:avLst/>
          </a:prstGeom>
          <a:solidFill>
            <a:srgbClr val="003767"/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77800" y="8039100"/>
            <a:ext cx="3484975" cy="12645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7218" y="4457700"/>
            <a:ext cx="9424181" cy="519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u="sng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PRIJAVNI ROKI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:</a:t>
            </a: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  1. ROK: 1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4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.06. – 1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3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.08.202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endParaRPr lang="en-US" sz="3200" spc="192" dirty="0">
              <a:solidFill>
                <a:srgbClr val="050707">
                  <a:alpha val="74902"/>
                </a:srgbClr>
              </a:solidFill>
              <a:latin typeface="Raleway Bold"/>
            </a:endParaRP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  2. ROK: 1.09. – 1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0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.09.202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endParaRPr lang="en-US" sz="3200" spc="192" dirty="0">
              <a:solidFill>
                <a:srgbClr val="050707">
                  <a:alpha val="74902"/>
                </a:srgbClr>
              </a:solidFill>
              <a:latin typeface="Raleway Bold"/>
            </a:endParaRP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  3. ROK 2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3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.09. – 2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4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.09.202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do 12.00 </a:t>
            </a:r>
            <a:r>
              <a:rPr lang="en-US" sz="3200" spc="192" dirty="0" err="1">
                <a:solidFill>
                  <a:srgbClr val="050707">
                    <a:alpha val="74902"/>
                  </a:srgbClr>
                </a:solidFill>
                <a:latin typeface="Raleway Bold"/>
              </a:rPr>
              <a:t>ure</a:t>
            </a:r>
            <a:endParaRPr lang="en-US" sz="3200" spc="192" dirty="0">
              <a:solidFill>
                <a:srgbClr val="050707">
                  <a:alpha val="74902"/>
                </a:srgbClr>
              </a:solidFill>
              <a:latin typeface="Raleway Bold"/>
            </a:endParaRP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</a:t>
            </a: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</a:t>
            </a:r>
            <a:r>
              <a:rPr lang="en-US" sz="3200" u="sng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VPISNI ROKI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:</a:t>
            </a: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  1. ROK: 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19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.08. – 2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6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.08.202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endParaRPr lang="en-US" sz="3200" spc="192" dirty="0">
              <a:solidFill>
                <a:srgbClr val="050707">
                  <a:alpha val="74902"/>
                </a:srgbClr>
              </a:solidFill>
              <a:latin typeface="Raleway Bold"/>
            </a:endParaRP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  2. ROK: 1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5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.09. – 2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.09.202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endParaRPr lang="en-US" sz="3200" spc="192" dirty="0">
              <a:solidFill>
                <a:srgbClr val="050707">
                  <a:alpha val="74902"/>
                </a:srgbClr>
              </a:solidFill>
              <a:latin typeface="Raleway Bold"/>
            </a:endParaRPr>
          </a:p>
          <a:p>
            <a:pPr>
              <a:lnSpc>
                <a:spcPts val="4480"/>
              </a:lnSpc>
            </a:pP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    3. ROK 2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7</a:t>
            </a:r>
            <a:r>
              <a:rPr lang="en-US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.09. – 29.09.202</a:t>
            </a:r>
            <a:r>
              <a:rPr lang="sl-SI" sz="3200" spc="192" dirty="0">
                <a:solidFill>
                  <a:srgbClr val="050707">
                    <a:alpha val="74902"/>
                  </a:srgbClr>
                </a:solidFill>
                <a:latin typeface="Raleway Bold"/>
              </a:rPr>
              <a:t>1</a:t>
            </a:r>
            <a:endParaRPr lang="en-US" sz="3200" spc="192" dirty="0">
              <a:solidFill>
                <a:srgbClr val="050707">
                  <a:alpha val="74902"/>
                </a:srgbClr>
              </a:solidFill>
              <a:latin typeface="Ralewa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7219" y="867578"/>
            <a:ext cx="10668000" cy="926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spc="64" dirty="0" err="1">
                <a:latin typeface="Playfair Display Italics"/>
              </a:rPr>
              <a:t>Prijavni</a:t>
            </a:r>
            <a:r>
              <a:rPr lang="en-US" sz="6400" spc="64" dirty="0">
                <a:latin typeface="Playfair Display Italics"/>
              </a:rPr>
              <a:t> </a:t>
            </a:r>
            <a:r>
              <a:rPr lang="en-US" sz="6400" spc="64" dirty="0" err="1">
                <a:latin typeface="Playfair Display Italics"/>
              </a:rPr>
              <a:t>roki</a:t>
            </a:r>
            <a:endParaRPr lang="en-US" sz="6400" spc="64" dirty="0">
              <a:latin typeface="Playfair Display Itali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807218" y="2347287"/>
            <a:ext cx="14966181" cy="1804311"/>
            <a:chOff x="-1" y="-66675"/>
            <a:chExt cx="19954908" cy="2405749"/>
          </a:xfrm>
        </p:grpSpPr>
        <p:sp>
          <p:nvSpPr>
            <p:cNvPr id="7" name="TextBox 7"/>
            <p:cNvSpPr txBox="1"/>
            <p:nvPr/>
          </p:nvSpPr>
          <p:spPr>
            <a:xfrm>
              <a:off x="-1" y="-66675"/>
              <a:ext cx="19954908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192" dirty="0" err="1">
                  <a:latin typeface="Raleway Bold"/>
                </a:rPr>
                <a:t>Razpis</a:t>
              </a:r>
              <a:r>
                <a:rPr lang="en-US" sz="3200" spc="192" dirty="0">
                  <a:latin typeface="Raleway Bold"/>
                </a:rPr>
                <a:t> za </a:t>
              </a:r>
              <a:r>
                <a:rPr lang="en-US" sz="3200" spc="192" dirty="0" err="1">
                  <a:latin typeface="Raleway Bold"/>
                </a:rPr>
                <a:t>vpis</a:t>
              </a:r>
              <a:r>
                <a:rPr lang="en-US" sz="3200" spc="192" dirty="0">
                  <a:latin typeface="Raleway Bold"/>
                </a:rPr>
                <a:t> v </a:t>
              </a:r>
              <a:r>
                <a:rPr lang="en-US" sz="3200" spc="192" dirty="0" err="1">
                  <a:latin typeface="Raleway Bold"/>
                </a:rPr>
                <a:t>podiplomska</a:t>
              </a:r>
              <a:r>
                <a:rPr lang="en-US" sz="3200" spc="192" dirty="0">
                  <a:latin typeface="Raleway Bold"/>
                </a:rPr>
                <a:t> </a:t>
              </a:r>
              <a:r>
                <a:rPr lang="en-US" sz="3200" spc="192" dirty="0" err="1">
                  <a:latin typeface="Raleway Bold"/>
                </a:rPr>
                <a:t>študijska</a:t>
              </a:r>
              <a:r>
                <a:rPr lang="en-US" sz="3200" spc="192" dirty="0">
                  <a:latin typeface="Raleway Bold"/>
                </a:rPr>
                <a:t> </a:t>
              </a:r>
              <a:r>
                <a:rPr lang="en-US" sz="3200" spc="192" dirty="0" err="1">
                  <a:latin typeface="Raleway Bold"/>
                </a:rPr>
                <a:t>programa</a:t>
              </a:r>
              <a:r>
                <a:rPr lang="sl-SI" sz="3200" spc="192" dirty="0">
                  <a:latin typeface="Raleway Bold"/>
                </a:rPr>
                <a:t> </a:t>
              </a:r>
              <a:r>
                <a:rPr lang="en-US" sz="3200" spc="192" dirty="0">
                  <a:latin typeface="Raleway Bold"/>
                </a:rPr>
                <a:t>v </a:t>
              </a:r>
              <a:r>
                <a:rPr lang="en-US" sz="3200" spc="192" dirty="0" err="1">
                  <a:latin typeface="Raleway Bold"/>
                </a:rPr>
                <a:t>študijskem</a:t>
              </a:r>
              <a:r>
                <a:rPr lang="en-US" sz="3200" spc="192" dirty="0">
                  <a:latin typeface="Raleway Bold"/>
                </a:rPr>
                <a:t> </a:t>
              </a:r>
              <a:r>
                <a:rPr lang="en-US" sz="3200" spc="192" dirty="0" err="1">
                  <a:latin typeface="Raleway Bold"/>
                </a:rPr>
                <a:t>letu</a:t>
              </a:r>
              <a:r>
                <a:rPr lang="en-US" sz="3200" spc="192" dirty="0">
                  <a:latin typeface="Raleway Bold"/>
                </a:rPr>
                <a:t> 202</a:t>
              </a:r>
              <a:r>
                <a:rPr lang="sl-SI" sz="3200" spc="192" dirty="0">
                  <a:latin typeface="Raleway Bold"/>
                </a:rPr>
                <a:t>1</a:t>
              </a:r>
              <a:r>
                <a:rPr lang="en-US" sz="3200" spc="192" dirty="0">
                  <a:latin typeface="Raleway Bold"/>
                </a:rPr>
                <a:t>/2</a:t>
              </a:r>
              <a:r>
                <a:rPr lang="sl-SI" sz="3200" spc="192" dirty="0">
                  <a:latin typeface="Raleway Bold"/>
                </a:rPr>
                <a:t>2</a:t>
              </a:r>
              <a:r>
                <a:rPr lang="en-US" sz="3200" spc="192" dirty="0">
                  <a:latin typeface="Raleway Bold"/>
                </a:rPr>
                <a:t> je </a:t>
              </a:r>
              <a:r>
                <a:rPr lang="en-US" sz="3200" spc="192" dirty="0" err="1">
                  <a:latin typeface="Raleway Bold"/>
                </a:rPr>
                <a:t>na</a:t>
              </a:r>
              <a:r>
                <a:rPr lang="en-US" sz="3200" spc="192" dirty="0">
                  <a:latin typeface="Raleway Bold"/>
                </a:rPr>
                <a:t> </a:t>
              </a:r>
              <a:r>
                <a:rPr lang="en-US" sz="3200" spc="192" dirty="0" err="1">
                  <a:latin typeface="Raleway Bold"/>
                </a:rPr>
                <a:t>voljo</a:t>
              </a:r>
              <a:r>
                <a:rPr lang="en-US" sz="3200" spc="192" dirty="0">
                  <a:latin typeface="Raleway Bold"/>
                </a:rPr>
                <a:t>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" y="1620928"/>
              <a:ext cx="19345308" cy="7181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u="sng" spc="28" dirty="0">
                  <a:latin typeface="Raleway"/>
                </a:rPr>
                <a:t>https://fsms.nova-uni.si/izobrazevanje/vpis/razpisi-za-vpis/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591800" y="5372100"/>
            <a:ext cx="7268767" cy="403956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Prijava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za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vpis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poteka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preko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elektronske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vloge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na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spletnem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portalu</a:t>
            </a:r>
            <a:r>
              <a:rPr lang="en-US" sz="3600" spc="42" dirty="0">
                <a:solidFill>
                  <a:srgbClr val="050707"/>
                </a:solidFill>
                <a:latin typeface="Raleway"/>
              </a:rPr>
              <a:t> </a:t>
            </a:r>
            <a:r>
              <a:rPr lang="en-US" sz="3600" spc="42" dirty="0" err="1">
                <a:solidFill>
                  <a:srgbClr val="050707"/>
                </a:solidFill>
                <a:latin typeface="Raleway"/>
              </a:rPr>
              <a:t>eVŠ</a:t>
            </a:r>
            <a:endParaRPr lang="sl-SI" sz="3600" spc="42" dirty="0">
              <a:solidFill>
                <a:srgbClr val="050707"/>
              </a:solidFill>
              <a:latin typeface="Raleway"/>
            </a:endParaRPr>
          </a:p>
          <a:p>
            <a:pPr algn="ctr">
              <a:lnSpc>
                <a:spcPts val="6300"/>
              </a:lnSpc>
            </a:pPr>
            <a:endParaRPr lang="sl-SI" sz="3600" spc="42" dirty="0">
              <a:solidFill>
                <a:srgbClr val="050707"/>
              </a:solidFill>
              <a:latin typeface="Raleway"/>
            </a:endParaRPr>
          </a:p>
          <a:p>
            <a:pPr algn="ctr">
              <a:lnSpc>
                <a:spcPts val="6300"/>
              </a:lnSpc>
            </a:pPr>
            <a:endParaRPr lang="sl-SI" sz="3600" spc="42" dirty="0">
              <a:solidFill>
                <a:srgbClr val="050707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77930"/>
            <a:ext cx="7685099" cy="2850463"/>
            <a:chOff x="0" y="0"/>
            <a:chExt cx="20971950" cy="77786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1949" cy="7778659"/>
            </a:xfrm>
            <a:custGeom>
              <a:avLst/>
              <a:gdLst/>
              <a:ahLst/>
              <a:cxnLst/>
              <a:rect l="l" t="t" r="r" b="b"/>
              <a:pathLst>
                <a:path w="20971949" h="7778659">
                  <a:moveTo>
                    <a:pt x="0" y="0"/>
                  </a:moveTo>
                  <a:lnTo>
                    <a:pt x="0" y="7778659"/>
                  </a:lnTo>
                  <a:lnTo>
                    <a:pt x="20971949" y="7778659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7717699"/>
                  </a:moveTo>
                  <a:lnTo>
                    <a:pt x="59690" y="7717699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7717699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6407837"/>
            <a:ext cx="7685099" cy="2850463"/>
            <a:chOff x="0" y="0"/>
            <a:chExt cx="20971950" cy="77786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71949" cy="7778659"/>
            </a:xfrm>
            <a:custGeom>
              <a:avLst/>
              <a:gdLst/>
              <a:ahLst/>
              <a:cxnLst/>
              <a:rect l="l" t="t" r="r" b="b"/>
              <a:pathLst>
                <a:path w="20971949" h="7778659">
                  <a:moveTo>
                    <a:pt x="0" y="0"/>
                  </a:moveTo>
                  <a:lnTo>
                    <a:pt x="0" y="7778659"/>
                  </a:lnTo>
                  <a:lnTo>
                    <a:pt x="20971949" y="7778659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7717699"/>
                  </a:moveTo>
                  <a:lnTo>
                    <a:pt x="59690" y="7717699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7717699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607862"/>
            <a:ext cx="12126454" cy="1022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400" spc="64" dirty="0" err="1">
                <a:latin typeface="Playfair Display Italics"/>
              </a:rPr>
              <a:t>Podiplomska</a:t>
            </a:r>
            <a:r>
              <a:rPr lang="en-US" sz="6400" spc="64" dirty="0">
                <a:solidFill>
                  <a:srgbClr val="FFFFFF"/>
                </a:solidFill>
                <a:latin typeface="Playfair Display Italics"/>
              </a:rPr>
              <a:t> </a:t>
            </a:r>
            <a:r>
              <a:rPr lang="en-US" sz="6400" spc="64" dirty="0" err="1">
                <a:latin typeface="Playfair Display Italics"/>
              </a:rPr>
              <a:t>študijska</a:t>
            </a:r>
            <a:r>
              <a:rPr lang="en-US" sz="6400" spc="64" dirty="0">
                <a:solidFill>
                  <a:srgbClr val="FFFFFF"/>
                </a:solidFill>
                <a:latin typeface="Playfair Display Italics"/>
              </a:rPr>
              <a:t> </a:t>
            </a:r>
            <a:r>
              <a:rPr lang="en-US" sz="6400" spc="64" dirty="0" err="1">
                <a:latin typeface="Playfair Display Italics"/>
              </a:rPr>
              <a:t>programa</a:t>
            </a:r>
            <a:endParaRPr lang="en-US" sz="6400" spc="64" dirty="0">
              <a:latin typeface="Playfair Display Itali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312604" y="3077930"/>
            <a:ext cx="7685099" cy="2850463"/>
            <a:chOff x="0" y="0"/>
            <a:chExt cx="20971950" cy="77786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971949" cy="7778659"/>
            </a:xfrm>
            <a:custGeom>
              <a:avLst/>
              <a:gdLst/>
              <a:ahLst/>
              <a:cxnLst/>
              <a:rect l="l" t="t" r="r" b="b"/>
              <a:pathLst>
                <a:path w="20971949" h="7778659">
                  <a:moveTo>
                    <a:pt x="0" y="0"/>
                  </a:moveTo>
                  <a:lnTo>
                    <a:pt x="0" y="7778659"/>
                  </a:lnTo>
                  <a:lnTo>
                    <a:pt x="20971949" y="7778659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7717699"/>
                  </a:moveTo>
                  <a:lnTo>
                    <a:pt x="59690" y="7717699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7717699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312604" y="6407837"/>
            <a:ext cx="7685099" cy="2850463"/>
            <a:chOff x="0" y="0"/>
            <a:chExt cx="20971950" cy="77786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971949" cy="7778659"/>
            </a:xfrm>
            <a:custGeom>
              <a:avLst/>
              <a:gdLst/>
              <a:ahLst/>
              <a:cxnLst/>
              <a:rect l="l" t="t" r="r" b="b"/>
              <a:pathLst>
                <a:path w="20971949" h="7778659">
                  <a:moveTo>
                    <a:pt x="0" y="0"/>
                  </a:moveTo>
                  <a:lnTo>
                    <a:pt x="0" y="7778659"/>
                  </a:lnTo>
                  <a:lnTo>
                    <a:pt x="20971949" y="7778659"/>
                  </a:lnTo>
                  <a:lnTo>
                    <a:pt x="20971949" y="0"/>
                  </a:lnTo>
                  <a:lnTo>
                    <a:pt x="0" y="0"/>
                  </a:lnTo>
                  <a:close/>
                  <a:moveTo>
                    <a:pt x="20910990" y="7717699"/>
                  </a:moveTo>
                  <a:lnTo>
                    <a:pt x="59690" y="7717699"/>
                  </a:lnTo>
                  <a:lnTo>
                    <a:pt x="59690" y="59690"/>
                  </a:lnTo>
                  <a:lnTo>
                    <a:pt x="20910990" y="59690"/>
                  </a:lnTo>
                  <a:lnTo>
                    <a:pt x="20910990" y="7717699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>
            <a:off x="6906422" y="3775050"/>
            <a:ext cx="3614755" cy="193882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585932" y="4195187"/>
            <a:ext cx="6570636" cy="54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192">
                <a:solidFill>
                  <a:srgbClr val="050707"/>
                </a:solidFill>
                <a:latin typeface="Raleway Bold"/>
              </a:rPr>
              <a:t>Magistrski študijski program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85932" y="7525094"/>
            <a:ext cx="6570636" cy="54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192">
                <a:solidFill>
                  <a:srgbClr val="050707"/>
                </a:solidFill>
                <a:latin typeface="Raleway Bold"/>
              </a:rPr>
              <a:t>Doktorski študijski program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869836" y="3935154"/>
            <a:ext cx="6570636" cy="1136015"/>
            <a:chOff x="0" y="0"/>
            <a:chExt cx="8760848" cy="151468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35990"/>
              <a:ext cx="876084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050707"/>
                  </a:solidFill>
                  <a:latin typeface="Raleway"/>
                </a:rPr>
                <a:t>Podiplomski magistrski študijski program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8760848" cy="710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192" dirty="0" err="1">
                  <a:solidFill>
                    <a:srgbClr val="050707"/>
                  </a:solidFill>
                  <a:latin typeface="Raleway Bold"/>
                </a:rPr>
                <a:t>Slovenski</a:t>
              </a:r>
              <a:r>
                <a:rPr lang="en-US" sz="3200" spc="192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200" spc="192" dirty="0" err="1">
                  <a:solidFill>
                    <a:srgbClr val="050707"/>
                  </a:solidFill>
                  <a:latin typeface="Raleway Bold"/>
                </a:rPr>
                <a:t>študiji</a:t>
              </a:r>
              <a:r>
                <a:rPr lang="sl-SI" sz="3200" spc="192" dirty="0">
                  <a:solidFill>
                    <a:srgbClr val="050707"/>
                  </a:solidFill>
                  <a:latin typeface="Raleway Bold"/>
                </a:rPr>
                <a:t> II</a:t>
              </a:r>
              <a:endParaRPr lang="en-US" sz="3200" spc="192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826991" y="7265061"/>
            <a:ext cx="6570636" cy="1136015"/>
            <a:chOff x="0" y="0"/>
            <a:chExt cx="8760848" cy="151468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935990"/>
              <a:ext cx="876084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050707"/>
                  </a:solidFill>
                  <a:latin typeface="Raleway"/>
                </a:rPr>
                <a:t>Podiplomski doktorski študijski program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760848" cy="710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192" dirty="0" err="1">
                  <a:solidFill>
                    <a:srgbClr val="050707"/>
                  </a:solidFill>
                  <a:latin typeface="Raleway Bold"/>
                </a:rPr>
                <a:t>Slovenski</a:t>
              </a:r>
              <a:r>
                <a:rPr lang="en-US" sz="3200" spc="192" dirty="0">
                  <a:solidFill>
                    <a:srgbClr val="050707"/>
                  </a:solidFill>
                  <a:latin typeface="Raleway Bold"/>
                </a:rPr>
                <a:t> </a:t>
              </a:r>
              <a:r>
                <a:rPr lang="en-US" sz="3200" spc="192" dirty="0" err="1">
                  <a:solidFill>
                    <a:srgbClr val="050707"/>
                  </a:solidFill>
                  <a:latin typeface="Raleway Bold"/>
                </a:rPr>
                <a:t>študiji</a:t>
              </a:r>
              <a:r>
                <a:rPr lang="sl-SI" sz="3200" spc="192" dirty="0">
                  <a:solidFill>
                    <a:srgbClr val="050707"/>
                  </a:solidFill>
                  <a:latin typeface="Raleway Bold"/>
                </a:rPr>
                <a:t> III</a:t>
              </a:r>
              <a:endParaRPr lang="en-US" sz="3200" spc="192" dirty="0">
                <a:solidFill>
                  <a:srgbClr val="050707"/>
                </a:solidFill>
                <a:latin typeface="Raleway Bold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>
            <a:off x="7091927" y="7104957"/>
            <a:ext cx="3614755" cy="19388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95700"/>
            <a:ext cx="18288000" cy="5715000"/>
            <a:chOff x="0" y="0"/>
            <a:chExt cx="26915534" cy="732273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6915534" cy="7322736"/>
            </a:xfrm>
            <a:prstGeom prst="rect">
              <a:avLst/>
            </a:prstGeom>
            <a:solidFill>
              <a:srgbClr val="003767">
                <a:alpha val="7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803701" y="2050366"/>
              <a:ext cx="20685834" cy="22018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5600" spc="56" dirty="0" err="1">
                  <a:solidFill>
                    <a:srgbClr val="FFFFFF"/>
                  </a:solidFill>
                  <a:latin typeface="Playfair Display Italics"/>
                </a:rPr>
                <a:t>Podiplomski</a:t>
              </a:r>
              <a:r>
                <a:rPr lang="en-US" sz="5600" spc="56" dirty="0">
                  <a:solidFill>
                    <a:srgbClr val="FFFFFF"/>
                  </a:solidFill>
                  <a:latin typeface="Playfair Display Italics"/>
                </a:rPr>
                <a:t> </a:t>
              </a:r>
              <a:r>
                <a:rPr lang="en-US" sz="5600" spc="56" dirty="0" err="1">
                  <a:solidFill>
                    <a:srgbClr val="FFFFFF"/>
                  </a:solidFill>
                  <a:latin typeface="Playfair Display Italics"/>
                </a:rPr>
                <a:t>magistrski</a:t>
              </a:r>
              <a:r>
                <a:rPr lang="en-US" sz="5600" spc="56" dirty="0">
                  <a:solidFill>
                    <a:srgbClr val="FFFFFF"/>
                  </a:solidFill>
                  <a:latin typeface="Playfair Display Italics"/>
                </a:rPr>
                <a:t> </a:t>
              </a:r>
              <a:r>
                <a:rPr lang="en-US" sz="5600" spc="56" dirty="0" err="1">
                  <a:solidFill>
                    <a:srgbClr val="FFFFFF"/>
                  </a:solidFill>
                  <a:latin typeface="Playfair Display Italics"/>
                </a:rPr>
                <a:t>študijski</a:t>
              </a:r>
              <a:r>
                <a:rPr lang="en-US" sz="5600" spc="56" dirty="0">
                  <a:solidFill>
                    <a:srgbClr val="FFFFFF"/>
                  </a:solidFill>
                  <a:latin typeface="Playfair Display Italics"/>
                </a:rPr>
                <a:t> program</a:t>
              </a:r>
              <a:endParaRPr lang="sl-SI" sz="5600" spc="56" dirty="0">
                <a:solidFill>
                  <a:srgbClr val="FFFFFF"/>
                </a:solidFill>
                <a:latin typeface="Playfair Display Italics"/>
              </a:endParaRPr>
            </a:p>
            <a:p>
              <a:pPr algn="ctr">
                <a:lnSpc>
                  <a:spcPts val="6720"/>
                </a:lnSpc>
              </a:pPr>
              <a:endParaRPr lang="en-US" sz="5600" spc="56" dirty="0">
                <a:solidFill>
                  <a:srgbClr val="FFFFFF"/>
                </a:solidFill>
                <a:latin typeface="Playfair Display Itali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266214" y="3890973"/>
              <a:ext cx="14383106" cy="1380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78"/>
                </a:lnSpc>
              </a:pPr>
              <a:r>
                <a:rPr lang="sl-SI" sz="6199" spc="371" dirty="0">
                  <a:solidFill>
                    <a:srgbClr val="FFFFFF"/>
                  </a:solidFill>
                  <a:latin typeface="Raleway Bold"/>
                </a:rPr>
                <a:t>SLOVENSKI ŠTUDIJI II</a:t>
              </a:r>
              <a:endParaRPr lang="en-US" sz="6199" spc="371" dirty="0">
                <a:solidFill>
                  <a:srgbClr val="FFFFFF"/>
                </a:solidFill>
                <a:latin typeface="Raleway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9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03984" y="3572314"/>
            <a:ext cx="6740215" cy="1640285"/>
            <a:chOff x="2377346" y="-19051"/>
            <a:chExt cx="8986953" cy="2187046"/>
          </a:xfrm>
        </p:grpSpPr>
        <p:sp>
          <p:nvSpPr>
            <p:cNvPr id="3" name="TextBox 3"/>
            <p:cNvSpPr txBox="1"/>
            <p:nvPr/>
          </p:nvSpPr>
          <p:spPr>
            <a:xfrm>
              <a:off x="2388305" y="1552442"/>
              <a:ext cx="6642074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Naziv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377346" y="-19051"/>
              <a:ext cx="8986953" cy="14020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MAGISTER SLOVENOSLOVJA</a:t>
              </a:r>
            </a:p>
            <a:p>
              <a:pPr>
                <a:lnSpc>
                  <a:spcPts val="4079"/>
                </a:lnSpc>
              </a:pPr>
              <a:r>
                <a:rPr lang="en-US" sz="3399" spc="237" dirty="0">
                  <a:solidFill>
                    <a:srgbClr val="050707"/>
                  </a:solidFill>
                  <a:latin typeface="Raleway Bold"/>
                </a:rPr>
                <a:t>MAG. SLOVENOSLOVJA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2850151" y="3586601"/>
            <a:ext cx="781050" cy="1638542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6" name="Group 6"/>
          <p:cNvGrpSpPr/>
          <p:nvPr/>
        </p:nvGrpSpPr>
        <p:grpSpPr>
          <a:xfrm>
            <a:off x="4003983" y="6764767"/>
            <a:ext cx="5597215" cy="1640284"/>
            <a:chOff x="2908822" y="-19051"/>
            <a:chExt cx="5866541" cy="1425238"/>
          </a:xfrm>
        </p:grpSpPr>
        <p:sp>
          <p:nvSpPr>
            <p:cNvPr id="7" name="TextBox 7"/>
            <p:cNvSpPr txBox="1"/>
            <p:nvPr/>
          </p:nvSpPr>
          <p:spPr>
            <a:xfrm>
              <a:off x="2908822" y="790634"/>
              <a:ext cx="5866541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Obseg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kreditnih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točk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17438" y="-19051"/>
              <a:ext cx="5843412" cy="7010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120 KT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2886074" y="6764766"/>
            <a:ext cx="781050" cy="1640285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10" name="Group 10"/>
          <p:cNvGrpSpPr/>
          <p:nvPr/>
        </p:nvGrpSpPr>
        <p:grpSpPr>
          <a:xfrm>
            <a:off x="12192000" y="3572314"/>
            <a:ext cx="4714910" cy="1158563"/>
            <a:chOff x="2474301" y="-19051"/>
            <a:chExt cx="6286547" cy="1544750"/>
          </a:xfrm>
        </p:grpSpPr>
        <p:sp>
          <p:nvSpPr>
            <p:cNvPr id="11" name="TextBox 11"/>
            <p:cNvSpPr txBox="1"/>
            <p:nvPr/>
          </p:nvSpPr>
          <p:spPr>
            <a:xfrm>
              <a:off x="2474301" y="910146"/>
              <a:ext cx="628654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Trajanje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študija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474301" y="-19051"/>
              <a:ext cx="6286547" cy="7010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2 LETI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1125200" y="3586601"/>
            <a:ext cx="781050" cy="1625997"/>
          </a:xfrm>
          <a:prstGeom prst="rect">
            <a:avLst/>
          </a:prstGeom>
          <a:solidFill>
            <a:srgbClr val="003767"/>
          </a:solidFill>
        </p:spPr>
      </p:sp>
      <p:grpSp>
        <p:nvGrpSpPr>
          <p:cNvPr id="14" name="Group 14"/>
          <p:cNvGrpSpPr/>
          <p:nvPr/>
        </p:nvGrpSpPr>
        <p:grpSpPr>
          <a:xfrm>
            <a:off x="12192000" y="6764767"/>
            <a:ext cx="5743610" cy="1640285"/>
            <a:chOff x="2474301" y="-19051"/>
            <a:chExt cx="7658147" cy="2187046"/>
          </a:xfrm>
        </p:grpSpPr>
        <p:sp>
          <p:nvSpPr>
            <p:cNvPr id="15" name="TextBox 15"/>
            <p:cNvSpPr txBox="1"/>
            <p:nvPr/>
          </p:nvSpPr>
          <p:spPr>
            <a:xfrm>
              <a:off x="2474301" y="1552442"/>
              <a:ext cx="765814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Lokacija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in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način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izvajanja</a:t>
              </a:r>
              <a:r>
                <a:rPr lang="en-US" sz="2600" spc="26" dirty="0">
                  <a:solidFill>
                    <a:srgbClr val="050707"/>
                  </a:solidFill>
                  <a:latin typeface="Raleway"/>
                </a:rPr>
                <a:t> </a:t>
              </a:r>
              <a:r>
                <a:rPr lang="en-US" sz="2600" spc="26" dirty="0" err="1">
                  <a:solidFill>
                    <a:srgbClr val="050707"/>
                  </a:solidFill>
                  <a:latin typeface="Raleway"/>
                </a:rPr>
                <a:t>študija</a:t>
              </a:r>
              <a:endParaRPr lang="en-US" sz="2600" spc="26" dirty="0">
                <a:solidFill>
                  <a:srgbClr val="050707"/>
                </a:solidFill>
                <a:latin typeface="Raleway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474301" y="-19051"/>
              <a:ext cx="7658147" cy="1400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 dirty="0">
                  <a:solidFill>
                    <a:srgbClr val="050707"/>
                  </a:solidFill>
                  <a:latin typeface="Raleway Bold"/>
                </a:rPr>
                <a:t>LJUBLJANA</a:t>
              </a:r>
            </a:p>
            <a:p>
              <a:pPr>
                <a:lnSpc>
                  <a:spcPts val="4079"/>
                </a:lnSpc>
              </a:pPr>
              <a:r>
                <a:rPr lang="en-US" sz="3399" spc="237" dirty="0">
                  <a:solidFill>
                    <a:srgbClr val="050707"/>
                  </a:solidFill>
                  <a:latin typeface="Raleway Bold"/>
                </a:rPr>
                <a:t>IZREDNI ŠTUDIJ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11201400" y="6791006"/>
            <a:ext cx="781050" cy="1614046"/>
          </a:xfrm>
          <a:prstGeom prst="rect">
            <a:avLst/>
          </a:prstGeom>
          <a:solidFill>
            <a:srgbClr val="003767"/>
          </a:solidFill>
        </p:spPr>
      </p:sp>
      <p:sp>
        <p:nvSpPr>
          <p:cNvPr id="20" name="TextBox 20"/>
          <p:cNvSpPr txBox="1"/>
          <p:nvPr/>
        </p:nvSpPr>
        <p:spPr>
          <a:xfrm>
            <a:off x="4003984" y="769199"/>
            <a:ext cx="10280030" cy="102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spc="372" dirty="0" err="1">
                <a:latin typeface="Playfair Display Italics"/>
              </a:rPr>
              <a:t>Informacije</a:t>
            </a:r>
            <a:r>
              <a:rPr lang="en-US" sz="6200" spc="372" dirty="0">
                <a:latin typeface="Playfair Display Italics"/>
              </a:rPr>
              <a:t> o </a:t>
            </a:r>
            <a:r>
              <a:rPr lang="en-US" sz="6200" spc="372" dirty="0" err="1">
                <a:latin typeface="Playfair Display Italics"/>
              </a:rPr>
              <a:t>študiju</a:t>
            </a:r>
            <a:endParaRPr lang="en-US" sz="6200" spc="372" dirty="0">
              <a:latin typeface="Playfair Display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3160</TotalTime>
  <Words>1718</Words>
  <Application>Microsoft Office PowerPoint</Application>
  <PresentationFormat>Po meri</PresentationFormat>
  <Paragraphs>213</Paragraphs>
  <Slides>29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7" baseType="lpstr">
      <vt:lpstr>Calibri</vt:lpstr>
      <vt:lpstr>Raleway</vt:lpstr>
      <vt:lpstr>Raleway Bold</vt:lpstr>
      <vt:lpstr>Playfair Display Bold Italics</vt:lpstr>
      <vt:lpstr>Arial</vt:lpstr>
      <vt:lpstr>Playfair Display Italics</vt:lpstr>
      <vt:lpstr>Playfair Display Bold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FDŠ</dc:title>
  <dc:creator>Suzana Dejić</dc:creator>
  <cp:lastModifiedBy>Kristina Slejko</cp:lastModifiedBy>
  <cp:revision>81</cp:revision>
  <dcterms:created xsi:type="dcterms:W3CDTF">2006-08-16T00:00:00Z</dcterms:created>
  <dcterms:modified xsi:type="dcterms:W3CDTF">2021-05-13T13:24:27Z</dcterms:modified>
  <dc:identifier>DAD3vJG5Jvw</dc:identifier>
</cp:coreProperties>
</file>